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Economica"/>
      <p:regular r:id="rId15"/>
      <p:bold r:id="rId16"/>
      <p:italic r:id="rId17"/>
      <p:boldItalic r:id="rId18"/>
    </p:embeddedFont>
    <p:embeddedFont>
      <p:font typeface="Open Sans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.fntdata"/><Relationship Id="rId11" Type="http://schemas.openxmlformats.org/officeDocument/2006/relationships/slide" Target="slides/slide6.xml"/><Relationship Id="rId22" Type="http://schemas.openxmlformats.org/officeDocument/2006/relationships/font" Target="fonts/OpenSans-boldItalic.fntdata"/><Relationship Id="rId10" Type="http://schemas.openxmlformats.org/officeDocument/2006/relationships/slide" Target="slides/slide5.xml"/><Relationship Id="rId21" Type="http://schemas.openxmlformats.org/officeDocument/2006/relationships/font" Target="fonts/OpenSans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Economica-regular.fntdata"/><Relationship Id="rId14" Type="http://schemas.openxmlformats.org/officeDocument/2006/relationships/slide" Target="slides/slide9.xml"/><Relationship Id="rId17" Type="http://schemas.openxmlformats.org/officeDocument/2006/relationships/font" Target="fonts/Economica-italic.fntdata"/><Relationship Id="rId16" Type="http://schemas.openxmlformats.org/officeDocument/2006/relationships/font" Target="fonts/Economica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regular.fntdata"/><Relationship Id="rId6" Type="http://schemas.openxmlformats.org/officeDocument/2006/relationships/slide" Target="slides/slide1.xml"/><Relationship Id="rId18" Type="http://schemas.openxmlformats.org/officeDocument/2006/relationships/font" Target="fonts/Economica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614f6541ec_0_2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614f6541ec_0_2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14f6541ec_0_2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614f6541ec_0_2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1cb69dcc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1cb69dcc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1e001b1a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1e001b1a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61d27dc0cf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61d27dc0cf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61cb69dcc5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61cb69dcc5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61cb69dcc5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61cb69dcc5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61cb69dcc5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61cb69dcc5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uxe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3044700" y="11394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Peer Learning in the Classroom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3044700" y="28117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Adam Beaver</a:t>
            </a:r>
            <a:endParaRPr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lt1"/>
                </a:solidFill>
              </a:rPr>
              <a:t>Derek Bok Center</a:t>
            </a:r>
            <a:endParaRPr sz="11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Timothy O’Brien</a:t>
            </a:r>
            <a:endParaRPr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lt1"/>
                </a:solidFill>
              </a:rPr>
              <a:t>Harvard Kennedy School</a:t>
            </a:r>
            <a:endParaRPr sz="11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Agenda for the session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AutoNum type="arabicPeriod"/>
            </a:pPr>
            <a:r>
              <a:rPr lang="en">
                <a:solidFill>
                  <a:schemeClr val="lt1"/>
                </a:solidFill>
              </a:rPr>
              <a:t>What </a:t>
            </a:r>
            <a:r>
              <a:rPr i="1" lang="en">
                <a:solidFill>
                  <a:schemeClr val="lt1"/>
                </a:solidFill>
              </a:rPr>
              <a:t>is</a:t>
            </a:r>
            <a:r>
              <a:rPr lang="en">
                <a:solidFill>
                  <a:schemeClr val="lt1"/>
                </a:solidFill>
              </a:rPr>
              <a:t> peer learning?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AutoNum type="arabicPeriod"/>
            </a:pPr>
            <a:r>
              <a:rPr lang="en">
                <a:solidFill>
                  <a:schemeClr val="lt1"/>
                </a:solidFill>
              </a:rPr>
              <a:t>Why does peer learning work?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AutoNum type="arabicPeriod"/>
            </a:pPr>
            <a:r>
              <a:rPr lang="en">
                <a:solidFill>
                  <a:schemeClr val="lt1"/>
                </a:solidFill>
              </a:rPr>
              <a:t>Why might we </a:t>
            </a:r>
            <a:r>
              <a:rPr i="1" lang="en">
                <a:solidFill>
                  <a:schemeClr val="lt1"/>
                </a:solidFill>
              </a:rPr>
              <a:t>resist</a:t>
            </a:r>
            <a:r>
              <a:rPr lang="en">
                <a:solidFill>
                  <a:schemeClr val="lt1"/>
                </a:solidFill>
              </a:rPr>
              <a:t> peer learning?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800"/>
              <a:buAutoNum type="arabicPeriod"/>
            </a:pPr>
            <a:r>
              <a:rPr lang="en">
                <a:solidFill>
                  <a:schemeClr val="lt1"/>
                </a:solidFill>
              </a:rPr>
              <a:t>Reflection &amp; wrap-up: what can we do to promote a culture of peer learning?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0" name="Google Shape;70;p14"/>
          <p:cNvSpPr/>
          <p:nvPr/>
        </p:nvSpPr>
        <p:spPr>
          <a:xfrm flipH="1">
            <a:off x="286475" y="403675"/>
            <a:ext cx="3984600" cy="781200"/>
          </a:xfrm>
          <a:prstGeom prst="wedgeRectCallout">
            <a:avLst>
              <a:gd fmla="val -20833" name="adj1"/>
              <a:gd fmla="val 62500" name="adj2"/>
            </a:avLst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4953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AutoNum type="arabicPeriod"/>
            </a:pPr>
            <a:r>
              <a:rPr lang="en">
                <a:solidFill>
                  <a:schemeClr val="lt1"/>
                </a:solidFill>
              </a:rPr>
              <a:t>What </a:t>
            </a:r>
            <a:r>
              <a:rPr i="1" lang="en">
                <a:solidFill>
                  <a:schemeClr val="lt1"/>
                </a:solidFill>
              </a:rPr>
              <a:t>is</a:t>
            </a:r>
            <a:r>
              <a:rPr lang="en">
                <a:solidFill>
                  <a:schemeClr val="lt1"/>
                </a:solidFill>
              </a:rPr>
              <a:t> peer learning?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11700" y="1431175"/>
            <a:ext cx="8520600" cy="7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Write down a </a:t>
            </a:r>
            <a:r>
              <a:rPr b="1" lang="en">
                <a:solidFill>
                  <a:schemeClr val="lt1"/>
                </a:solidFill>
              </a:rPr>
              <a:t>definition</a:t>
            </a:r>
            <a:r>
              <a:rPr lang="en">
                <a:solidFill>
                  <a:schemeClr val="lt1"/>
                </a:solidFill>
              </a:rPr>
              <a:t> and an </a:t>
            </a:r>
            <a:r>
              <a:rPr b="1" lang="en">
                <a:solidFill>
                  <a:schemeClr val="lt1"/>
                </a:solidFill>
              </a:rPr>
              <a:t>example</a:t>
            </a:r>
            <a:r>
              <a:rPr lang="en">
                <a:solidFill>
                  <a:schemeClr val="lt1"/>
                </a:solidFill>
              </a:rPr>
              <a:t> of peer learning in a classroom environment.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7" name="Google Shape;77;p15"/>
          <p:cNvSpPr/>
          <p:nvPr/>
        </p:nvSpPr>
        <p:spPr>
          <a:xfrm flipH="1">
            <a:off x="195175" y="403675"/>
            <a:ext cx="4453500" cy="781200"/>
          </a:xfrm>
          <a:prstGeom prst="wedgeRectCallout">
            <a:avLst>
              <a:gd fmla="val -20833" name="adj1"/>
              <a:gd fmla="val 62500" name="adj2"/>
            </a:avLst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311700" y="2289950"/>
            <a:ext cx="8520600" cy="83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Turn to a partner and compare your definitions. Discuss how they overlap and differ, and what they tell you about your assumptions.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311700" y="3257900"/>
            <a:ext cx="8520600" cy="88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With your partner, write another </a:t>
            </a:r>
            <a:r>
              <a:rPr b="1" lang="en">
                <a:solidFill>
                  <a:schemeClr val="lt1"/>
                </a:solidFill>
              </a:rPr>
              <a:t>definition</a:t>
            </a:r>
            <a:r>
              <a:rPr lang="en">
                <a:solidFill>
                  <a:schemeClr val="lt1"/>
                </a:solidFill>
              </a:rPr>
              <a:t> of peer learning agreeable to both of you.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4953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AutoNum type="arabicPeriod" startAt="2"/>
            </a:pPr>
            <a:r>
              <a:rPr lang="en">
                <a:solidFill>
                  <a:schemeClr val="lt1"/>
                </a:solidFill>
              </a:rPr>
              <a:t>Why does</a:t>
            </a:r>
            <a:r>
              <a:rPr lang="en">
                <a:solidFill>
                  <a:schemeClr val="lt1"/>
                </a:solidFill>
              </a:rPr>
              <a:t> peer learning work?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At your table, </a:t>
            </a:r>
            <a:r>
              <a:rPr b="1" lang="en">
                <a:solidFill>
                  <a:schemeClr val="lt1"/>
                </a:solidFill>
              </a:rPr>
              <a:t>read/skim</a:t>
            </a:r>
            <a:r>
              <a:rPr lang="en">
                <a:solidFill>
                  <a:schemeClr val="lt1"/>
                </a:solidFill>
              </a:rPr>
              <a:t> the two research articles on peer learning.</a:t>
            </a:r>
            <a:endParaRPr>
              <a:solidFill>
                <a:schemeClr val="lt1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</a:pPr>
            <a:r>
              <a:rPr lang="en" sz="1800">
                <a:solidFill>
                  <a:schemeClr val="lt1"/>
                </a:solidFill>
              </a:rPr>
              <a:t>Boud, David. 2001. “Introduction: Making the Move to Peer Learning.” </a:t>
            </a:r>
            <a:r>
              <a:rPr i="1" lang="en" sz="1800">
                <a:solidFill>
                  <a:schemeClr val="lt1"/>
                </a:solidFill>
              </a:rPr>
              <a:t>Peer Learning in Higher Education: Learning from and with Each Other</a:t>
            </a:r>
            <a:r>
              <a:rPr lang="en" sz="1800">
                <a:solidFill>
                  <a:schemeClr val="lt1"/>
                </a:solidFill>
              </a:rPr>
              <a:t>, ed. David Boud, Ruth Cohen, and Jane Sampson. London: Routledge, 1–18.</a:t>
            </a:r>
            <a:endParaRPr sz="1800">
              <a:solidFill>
                <a:schemeClr val="lt1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</a:pPr>
            <a:r>
              <a:rPr lang="en" sz="1800">
                <a:solidFill>
                  <a:schemeClr val="lt1"/>
                </a:solidFill>
              </a:rPr>
              <a:t>King, Alison. 2002. “Structuring Peer Interaction to Promote High-Level Cognitive Processing. “ </a:t>
            </a:r>
            <a:r>
              <a:rPr i="1" lang="en" sz="1800">
                <a:solidFill>
                  <a:schemeClr val="lt1"/>
                </a:solidFill>
              </a:rPr>
              <a:t>Theory Into Practice</a:t>
            </a:r>
            <a:r>
              <a:rPr lang="en" sz="1800">
                <a:solidFill>
                  <a:schemeClr val="lt1"/>
                </a:solidFill>
              </a:rPr>
              <a:t> 41(1): 33–39.</a:t>
            </a:r>
            <a:endParaRPr sz="1800">
              <a:solidFill>
                <a:schemeClr val="lt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Generate a </a:t>
            </a:r>
            <a:r>
              <a:rPr b="1" lang="en">
                <a:solidFill>
                  <a:schemeClr val="lt1"/>
                </a:solidFill>
              </a:rPr>
              <a:t>list of arguments</a:t>
            </a:r>
            <a:r>
              <a:rPr lang="en">
                <a:solidFill>
                  <a:schemeClr val="lt1"/>
                </a:solidFill>
              </a:rPr>
              <a:t> in favor of peer learning.</a:t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86" name="Google Shape;86;p16"/>
          <p:cNvSpPr/>
          <p:nvPr/>
        </p:nvSpPr>
        <p:spPr>
          <a:xfrm flipH="1">
            <a:off x="195275" y="403675"/>
            <a:ext cx="5716500" cy="781200"/>
          </a:xfrm>
          <a:prstGeom prst="wedgeRectCallout">
            <a:avLst>
              <a:gd fmla="val -20833" name="adj1"/>
              <a:gd fmla="val 62500" name="adj2"/>
            </a:avLst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4953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AutoNum type="arabicPeriod" startAt="3"/>
            </a:pPr>
            <a:r>
              <a:rPr lang="en">
                <a:solidFill>
                  <a:schemeClr val="lt1"/>
                </a:solidFill>
              </a:rPr>
              <a:t>Why might we resist peer learning?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Write down a list of the possible challenges posed by peer learning.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Find a partner and collate your lists.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Discuss the causes or stakeholders implicated in the challenges you identified. Do certain categories emerge?</a:t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93" name="Google Shape;93;p17"/>
          <p:cNvSpPr/>
          <p:nvPr/>
        </p:nvSpPr>
        <p:spPr>
          <a:xfrm flipH="1">
            <a:off x="216600" y="340975"/>
            <a:ext cx="6580800" cy="781200"/>
          </a:xfrm>
          <a:prstGeom prst="wedgeRectCallout">
            <a:avLst>
              <a:gd fmla="val -20833" name="adj1"/>
              <a:gd fmla="val 62500" name="adj2"/>
            </a:avLst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4953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AutoNum type="arabicPeriod" startAt="3"/>
            </a:pPr>
            <a:r>
              <a:rPr lang="en">
                <a:solidFill>
                  <a:schemeClr val="lt1"/>
                </a:solidFill>
              </a:rPr>
              <a:t>Why might we resist peer learning?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311700" y="1225225"/>
            <a:ext cx="42603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What misconceptions do instructors have about peer learning?</a:t>
            </a:r>
            <a:endParaRPr>
              <a:solidFill>
                <a:schemeClr val="lt1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100" name="Google Shape;100;p18"/>
          <p:cNvSpPr/>
          <p:nvPr/>
        </p:nvSpPr>
        <p:spPr>
          <a:xfrm flipH="1">
            <a:off x="216600" y="340975"/>
            <a:ext cx="6580800" cy="781200"/>
          </a:xfrm>
          <a:prstGeom prst="wedgeRectCallout">
            <a:avLst>
              <a:gd fmla="val -20833" name="adj1"/>
              <a:gd fmla="val 62500" name="adj2"/>
            </a:avLst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8"/>
          <p:cNvSpPr txBox="1"/>
          <p:nvPr>
            <p:ph idx="1" type="body"/>
          </p:nvPr>
        </p:nvSpPr>
        <p:spPr>
          <a:xfrm>
            <a:off x="4720650" y="1237375"/>
            <a:ext cx="42603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What challenges does peer learning generate for instructors?</a:t>
            </a:r>
            <a:endParaRPr>
              <a:solidFill>
                <a:schemeClr val="lt1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4953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AutoNum type="arabicPeriod" startAt="4"/>
            </a:pPr>
            <a:r>
              <a:rPr lang="en">
                <a:solidFill>
                  <a:schemeClr val="lt1"/>
                </a:solidFill>
              </a:rPr>
              <a:t>Reflection and wrap-up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Open Sans"/>
              <a:buChar char="●"/>
            </a:pPr>
            <a:r>
              <a:rPr lang="en">
                <a:solidFill>
                  <a:schemeClr val="lt1"/>
                </a:solidFill>
              </a:rPr>
              <a:t>We know why peer learning is useful.</a:t>
            </a:r>
            <a:endParaRPr>
              <a:solidFill>
                <a:schemeClr val="lt1"/>
              </a:solidFill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We know what to do. The strategies exist.  </a:t>
            </a:r>
            <a:endParaRPr>
              <a:solidFill>
                <a:schemeClr val="lt1"/>
              </a:solidFill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Open Sans"/>
              <a:buChar char="●"/>
            </a:pPr>
            <a:r>
              <a:rPr lang="en">
                <a:solidFill>
                  <a:schemeClr val="lt1"/>
                </a:solidFill>
              </a:rPr>
              <a:t>However, the </a:t>
            </a:r>
            <a:r>
              <a:rPr lang="en">
                <a:solidFill>
                  <a:schemeClr val="lt1"/>
                </a:solidFill>
              </a:rPr>
              <a:t>misconceptions</a:t>
            </a:r>
            <a:r>
              <a:rPr lang="en">
                <a:solidFill>
                  <a:schemeClr val="lt1"/>
                </a:solidFill>
              </a:rPr>
              <a:t> and perceived challenges are more powerful than the theory and data.</a:t>
            </a:r>
            <a:endParaRPr>
              <a:solidFill>
                <a:schemeClr val="lt1"/>
              </a:solidFill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Open Sans"/>
              <a:buChar char="●"/>
            </a:pPr>
            <a:r>
              <a:rPr lang="en">
                <a:solidFill>
                  <a:schemeClr val="lt1"/>
                </a:solidFill>
              </a:rPr>
              <a:t>Improving instruction is not (always) about adding more strategies to the toolbox.</a:t>
            </a:r>
            <a:endParaRPr>
              <a:solidFill>
                <a:schemeClr val="lt1"/>
              </a:solidFill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800"/>
              <a:buFont typeface="Open Sans"/>
              <a:buChar char="●"/>
            </a:pPr>
            <a:r>
              <a:rPr lang="en">
                <a:solidFill>
                  <a:schemeClr val="lt1"/>
                </a:solidFill>
              </a:rPr>
              <a:t>What can Harvard and HILT do differently to bust the misconceptions and assumptions about peer learning? </a:t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108" name="Google Shape;108;p19"/>
          <p:cNvSpPr/>
          <p:nvPr/>
        </p:nvSpPr>
        <p:spPr>
          <a:xfrm flipH="1">
            <a:off x="195075" y="403675"/>
            <a:ext cx="4635900" cy="781200"/>
          </a:xfrm>
          <a:prstGeom prst="wedgeRectCallout">
            <a:avLst>
              <a:gd fmla="val -20833" name="adj1"/>
              <a:gd fmla="val 62500" name="adj2"/>
            </a:avLst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>
            <p:ph type="ctrTitle"/>
          </p:nvPr>
        </p:nvSpPr>
        <p:spPr>
          <a:xfrm>
            <a:off x="3044700" y="7584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Thank you!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4" name="Google Shape;114;p20"/>
          <p:cNvSpPr txBox="1"/>
          <p:nvPr>
            <p:ph idx="1" type="subTitle"/>
          </p:nvPr>
        </p:nvSpPr>
        <p:spPr>
          <a:xfrm>
            <a:off x="3044700" y="24307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Adam Beaver</a:t>
            </a:r>
            <a:endParaRPr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lt1"/>
                </a:solidFill>
              </a:rPr>
              <a:t>Derek Bok Center</a:t>
            </a:r>
            <a:endParaRPr sz="11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Timothy O’Brien</a:t>
            </a:r>
            <a:endParaRPr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lt1"/>
                </a:solidFill>
              </a:rPr>
              <a:t>Harvard Kennedy School</a:t>
            </a:r>
            <a:endParaRPr sz="11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4953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AutoNum type="arabicPeriod" startAt="3"/>
            </a:pPr>
            <a:r>
              <a:rPr lang="en">
                <a:solidFill>
                  <a:schemeClr val="lt1"/>
                </a:solidFill>
              </a:rPr>
              <a:t>Why might we resist peer learning?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0" name="Google Shape;120;p2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Some possible categories</a:t>
            </a:r>
            <a:r>
              <a:rPr lang="en">
                <a:solidFill>
                  <a:schemeClr val="lt1"/>
                </a:solidFill>
              </a:rPr>
              <a:t> of challenges associated with peer learning:</a:t>
            </a:r>
            <a:endParaRPr>
              <a:solidFill>
                <a:schemeClr val="lt1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</a:pPr>
            <a:r>
              <a:rPr lang="en" sz="1800">
                <a:solidFill>
                  <a:schemeClr val="lt1"/>
                </a:solidFill>
              </a:rPr>
              <a:t>Logistical (“How can I implement this?”)</a:t>
            </a:r>
            <a:endParaRPr sz="1800">
              <a:solidFill>
                <a:schemeClr val="lt1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</a:pPr>
            <a:r>
              <a:rPr lang="en" sz="1800">
                <a:solidFill>
                  <a:schemeClr val="lt1"/>
                </a:solidFill>
              </a:rPr>
              <a:t>Institutional culture (“We don’t do that here.”)</a:t>
            </a:r>
            <a:endParaRPr sz="1800">
              <a:solidFill>
                <a:schemeClr val="lt1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</a:pPr>
            <a:r>
              <a:rPr lang="en" sz="1800">
                <a:solidFill>
                  <a:schemeClr val="lt1"/>
                </a:solidFill>
              </a:rPr>
              <a:t>Student expectations (“Why do I have to listen to my classmate?”)</a:t>
            </a:r>
            <a:endParaRPr sz="1800">
              <a:solidFill>
                <a:schemeClr val="lt1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ts val="1800"/>
              <a:buChar char="○"/>
            </a:pPr>
            <a:r>
              <a:rPr lang="en" sz="1800">
                <a:solidFill>
                  <a:schemeClr val="lt1"/>
                </a:solidFill>
              </a:rPr>
              <a:t>Instructor authority/identity/preconceptions (“What am </a:t>
            </a:r>
            <a:r>
              <a:rPr b="1" i="1" lang="en" sz="1800">
                <a:solidFill>
                  <a:schemeClr val="lt1"/>
                </a:solidFill>
              </a:rPr>
              <a:t>I</a:t>
            </a:r>
            <a:r>
              <a:rPr lang="en" sz="1800">
                <a:solidFill>
                  <a:schemeClr val="lt1"/>
                </a:solidFill>
              </a:rPr>
              <a:t> contributing to my students?”)</a:t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121" name="Google Shape;121;p21"/>
          <p:cNvSpPr/>
          <p:nvPr/>
        </p:nvSpPr>
        <p:spPr>
          <a:xfrm flipH="1">
            <a:off x="216600" y="340975"/>
            <a:ext cx="6580800" cy="781200"/>
          </a:xfrm>
          <a:prstGeom prst="wedgeRectCallout">
            <a:avLst>
              <a:gd fmla="val -20833" name="adj1"/>
              <a:gd fmla="val 62500" name="adj2"/>
            </a:avLst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