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handoutMasterIdLst>
    <p:handoutMasterId r:id="rId18"/>
  </p:handoutMasterIdLst>
  <p:sldIdLst>
    <p:sldId id="323" r:id="rId2"/>
    <p:sldId id="322" r:id="rId3"/>
    <p:sldId id="318" r:id="rId4"/>
    <p:sldId id="316" r:id="rId5"/>
    <p:sldId id="319" r:id="rId6"/>
    <p:sldId id="320" r:id="rId7"/>
    <p:sldId id="324" r:id="rId8"/>
    <p:sldId id="287" r:id="rId9"/>
    <p:sldId id="288" r:id="rId10"/>
    <p:sldId id="314" r:id="rId11"/>
    <p:sldId id="290" r:id="rId12"/>
    <p:sldId id="321" r:id="rId13"/>
    <p:sldId id="326" r:id="rId14"/>
    <p:sldId id="315" r:id="rId15"/>
    <p:sldId id="312" r:id="rId16"/>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66" autoAdjust="0"/>
    <p:restoredTop sz="93488" autoAdjust="0"/>
  </p:normalViewPr>
  <p:slideViewPr>
    <p:cSldViewPr>
      <p:cViewPr varScale="1">
        <p:scale>
          <a:sx n="99" d="100"/>
          <a:sy n="99" d="100"/>
        </p:scale>
        <p:origin x="1616" y="1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p:scale>
          <a:sx n="100" d="100"/>
          <a:sy n="100" d="100"/>
        </p:scale>
        <p:origin x="-864" y="-72"/>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2337" cy="462917"/>
          </a:xfrm>
          <a:prstGeom prst="rect">
            <a:avLst/>
          </a:prstGeom>
          <a:noFill/>
          <a:ln w="9525">
            <a:noFill/>
            <a:miter lim="800000"/>
            <a:headEnd/>
            <a:tailEnd/>
          </a:ln>
          <a:effectLst/>
        </p:spPr>
        <p:txBody>
          <a:bodyPr vert="horz" wrap="square" lIns="93024" tIns="46512" rIns="93024" bIns="46512" numCol="1" anchor="t" anchorCtr="0" compatLnSpc="1">
            <a:prstTxWarp prst="textNoShape">
              <a:avLst/>
            </a:prstTxWarp>
          </a:bodyPr>
          <a:lstStyle>
            <a:lvl1pPr defTabSz="930275">
              <a:defRPr sz="1200"/>
            </a:lvl1pPr>
          </a:lstStyle>
          <a:p>
            <a:pPr>
              <a:defRPr/>
            </a:pPr>
            <a:endParaRPr lang="en-US"/>
          </a:p>
        </p:txBody>
      </p:sp>
      <p:sp>
        <p:nvSpPr>
          <p:cNvPr id="23555" name="Rectangle 3"/>
          <p:cNvSpPr>
            <a:spLocks noGrp="1" noChangeArrowheads="1"/>
          </p:cNvSpPr>
          <p:nvPr>
            <p:ph type="dt" sz="quarter" idx="1"/>
          </p:nvPr>
        </p:nvSpPr>
        <p:spPr bwMode="auto">
          <a:xfrm>
            <a:off x="3963744" y="0"/>
            <a:ext cx="3032337" cy="462917"/>
          </a:xfrm>
          <a:prstGeom prst="rect">
            <a:avLst/>
          </a:prstGeom>
          <a:noFill/>
          <a:ln w="9525">
            <a:noFill/>
            <a:miter lim="800000"/>
            <a:headEnd/>
            <a:tailEnd/>
          </a:ln>
          <a:effectLst/>
        </p:spPr>
        <p:txBody>
          <a:bodyPr vert="horz" wrap="square" lIns="93024" tIns="46512" rIns="93024" bIns="46512" numCol="1" anchor="t" anchorCtr="0" compatLnSpc="1">
            <a:prstTxWarp prst="textNoShape">
              <a:avLst/>
            </a:prstTxWarp>
          </a:bodyPr>
          <a:lstStyle>
            <a:lvl1pPr algn="r" defTabSz="930275">
              <a:defRPr sz="1200"/>
            </a:lvl1pPr>
          </a:lstStyle>
          <a:p>
            <a:pPr>
              <a:defRPr/>
            </a:pPr>
            <a:endParaRPr lang="en-US"/>
          </a:p>
        </p:txBody>
      </p:sp>
      <p:sp>
        <p:nvSpPr>
          <p:cNvPr id="23556" name="Rectangle 4"/>
          <p:cNvSpPr>
            <a:spLocks noGrp="1" noChangeArrowheads="1"/>
          </p:cNvSpPr>
          <p:nvPr>
            <p:ph type="ftr" sz="quarter" idx="2"/>
          </p:nvPr>
        </p:nvSpPr>
        <p:spPr bwMode="auto">
          <a:xfrm>
            <a:off x="0" y="8819198"/>
            <a:ext cx="3032337" cy="462917"/>
          </a:xfrm>
          <a:prstGeom prst="rect">
            <a:avLst/>
          </a:prstGeom>
          <a:noFill/>
          <a:ln w="9525">
            <a:noFill/>
            <a:miter lim="800000"/>
            <a:headEnd/>
            <a:tailEnd/>
          </a:ln>
          <a:effectLst/>
        </p:spPr>
        <p:txBody>
          <a:bodyPr vert="horz" wrap="square" lIns="93024" tIns="46512" rIns="93024" bIns="46512" numCol="1" anchor="b" anchorCtr="0" compatLnSpc="1">
            <a:prstTxWarp prst="textNoShape">
              <a:avLst/>
            </a:prstTxWarp>
          </a:bodyPr>
          <a:lstStyle>
            <a:lvl1pPr defTabSz="930275">
              <a:defRPr sz="1200"/>
            </a:lvl1pPr>
          </a:lstStyle>
          <a:p>
            <a:pPr>
              <a:defRPr/>
            </a:pPr>
            <a:endParaRPr lang="en-US"/>
          </a:p>
        </p:txBody>
      </p:sp>
      <p:sp>
        <p:nvSpPr>
          <p:cNvPr id="23557" name="Rectangle 5"/>
          <p:cNvSpPr>
            <a:spLocks noGrp="1" noChangeArrowheads="1"/>
          </p:cNvSpPr>
          <p:nvPr>
            <p:ph type="sldNum" sz="quarter" idx="3"/>
          </p:nvPr>
        </p:nvSpPr>
        <p:spPr bwMode="auto">
          <a:xfrm>
            <a:off x="3963744" y="8819198"/>
            <a:ext cx="3032337" cy="462917"/>
          </a:xfrm>
          <a:prstGeom prst="rect">
            <a:avLst/>
          </a:prstGeom>
          <a:noFill/>
          <a:ln w="9525">
            <a:noFill/>
            <a:miter lim="800000"/>
            <a:headEnd/>
            <a:tailEnd/>
          </a:ln>
          <a:effectLst/>
        </p:spPr>
        <p:txBody>
          <a:bodyPr vert="horz" wrap="square" lIns="93024" tIns="46512" rIns="93024" bIns="46512" numCol="1" anchor="b" anchorCtr="0" compatLnSpc="1">
            <a:prstTxWarp prst="textNoShape">
              <a:avLst/>
            </a:prstTxWarp>
          </a:bodyPr>
          <a:lstStyle>
            <a:lvl1pPr algn="r" defTabSz="930275">
              <a:defRPr sz="1200"/>
            </a:lvl1pPr>
          </a:lstStyle>
          <a:p>
            <a:pPr>
              <a:defRPr/>
            </a:pPr>
            <a:fld id="{033F38DB-8D7D-44C3-AE63-B18E0EE955AE}" type="slidenum">
              <a:rPr lang="en-US"/>
              <a:pPr>
                <a:defRPr/>
              </a:pPr>
              <a:t>‹#›</a:t>
            </a:fld>
            <a:endParaRPr lang="en-US"/>
          </a:p>
        </p:txBody>
      </p:sp>
    </p:spTree>
    <p:extLst>
      <p:ext uri="{BB962C8B-B14F-4D97-AF65-F5344CB8AC3E}">
        <p14:creationId xmlns:p14="http://schemas.microsoft.com/office/powerpoint/2010/main" val="989625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2337" cy="462917"/>
          </a:xfrm>
          <a:prstGeom prst="rect">
            <a:avLst/>
          </a:prstGeom>
          <a:noFill/>
          <a:ln w="9525">
            <a:noFill/>
            <a:miter lim="800000"/>
            <a:headEnd/>
            <a:tailEnd/>
          </a:ln>
          <a:effectLst/>
        </p:spPr>
        <p:txBody>
          <a:bodyPr vert="horz" wrap="square" lIns="93024" tIns="46512" rIns="93024" bIns="46512" numCol="1" anchor="t" anchorCtr="0" compatLnSpc="1">
            <a:prstTxWarp prst="textNoShape">
              <a:avLst/>
            </a:prstTxWarp>
          </a:bodyPr>
          <a:lstStyle>
            <a:lvl1pPr defTabSz="930275">
              <a:defRPr sz="1200"/>
            </a:lvl1pPr>
          </a:lstStyle>
          <a:p>
            <a:pPr>
              <a:defRPr/>
            </a:pPr>
            <a:endParaRPr lang="en-US"/>
          </a:p>
        </p:txBody>
      </p:sp>
      <p:sp>
        <p:nvSpPr>
          <p:cNvPr id="3075" name="Rectangle 3"/>
          <p:cNvSpPr>
            <a:spLocks noGrp="1" noChangeArrowheads="1"/>
          </p:cNvSpPr>
          <p:nvPr>
            <p:ph type="dt" idx="1"/>
          </p:nvPr>
        </p:nvSpPr>
        <p:spPr bwMode="auto">
          <a:xfrm>
            <a:off x="3963744" y="0"/>
            <a:ext cx="3032337" cy="462917"/>
          </a:xfrm>
          <a:prstGeom prst="rect">
            <a:avLst/>
          </a:prstGeom>
          <a:noFill/>
          <a:ln w="9525">
            <a:noFill/>
            <a:miter lim="800000"/>
            <a:headEnd/>
            <a:tailEnd/>
          </a:ln>
          <a:effectLst/>
        </p:spPr>
        <p:txBody>
          <a:bodyPr vert="horz" wrap="square" lIns="93024" tIns="46512" rIns="93024" bIns="46512" numCol="1" anchor="t" anchorCtr="0" compatLnSpc="1">
            <a:prstTxWarp prst="textNoShape">
              <a:avLst/>
            </a:prstTxWarp>
          </a:bodyPr>
          <a:lstStyle>
            <a:lvl1pPr algn="r" defTabSz="930275">
              <a:defRPr sz="1200"/>
            </a:lvl1pPr>
          </a:lstStyle>
          <a:p>
            <a:pPr>
              <a:defRPr/>
            </a:pPr>
            <a:endParaRPr lang="en-US"/>
          </a:p>
        </p:txBody>
      </p:sp>
      <p:sp>
        <p:nvSpPr>
          <p:cNvPr id="8196"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99770" y="4410392"/>
            <a:ext cx="5598160" cy="4175763"/>
          </a:xfrm>
          <a:prstGeom prst="rect">
            <a:avLst/>
          </a:prstGeom>
          <a:noFill/>
          <a:ln w="9525">
            <a:noFill/>
            <a:miter lim="800000"/>
            <a:headEnd/>
            <a:tailEnd/>
          </a:ln>
          <a:effectLst/>
        </p:spPr>
        <p:txBody>
          <a:bodyPr vert="horz" wrap="square" lIns="93024" tIns="46512" rIns="93024" bIns="4651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19198"/>
            <a:ext cx="3032337" cy="462917"/>
          </a:xfrm>
          <a:prstGeom prst="rect">
            <a:avLst/>
          </a:prstGeom>
          <a:noFill/>
          <a:ln w="9525">
            <a:noFill/>
            <a:miter lim="800000"/>
            <a:headEnd/>
            <a:tailEnd/>
          </a:ln>
          <a:effectLst/>
        </p:spPr>
        <p:txBody>
          <a:bodyPr vert="horz" wrap="square" lIns="93024" tIns="46512" rIns="93024" bIns="46512" numCol="1" anchor="b" anchorCtr="0" compatLnSpc="1">
            <a:prstTxWarp prst="textNoShape">
              <a:avLst/>
            </a:prstTxWarp>
          </a:bodyPr>
          <a:lstStyle>
            <a:lvl1pPr defTabSz="930275">
              <a:defRPr sz="1200"/>
            </a:lvl1pPr>
          </a:lstStyle>
          <a:p>
            <a:pPr>
              <a:defRPr/>
            </a:pPr>
            <a:endParaRPr lang="en-US"/>
          </a:p>
        </p:txBody>
      </p:sp>
      <p:sp>
        <p:nvSpPr>
          <p:cNvPr id="3079" name="Rectangle 7"/>
          <p:cNvSpPr>
            <a:spLocks noGrp="1" noChangeArrowheads="1"/>
          </p:cNvSpPr>
          <p:nvPr>
            <p:ph type="sldNum" sz="quarter" idx="5"/>
          </p:nvPr>
        </p:nvSpPr>
        <p:spPr bwMode="auto">
          <a:xfrm>
            <a:off x="3963744" y="8819198"/>
            <a:ext cx="3032337" cy="462917"/>
          </a:xfrm>
          <a:prstGeom prst="rect">
            <a:avLst/>
          </a:prstGeom>
          <a:noFill/>
          <a:ln w="9525">
            <a:noFill/>
            <a:miter lim="800000"/>
            <a:headEnd/>
            <a:tailEnd/>
          </a:ln>
          <a:effectLst/>
        </p:spPr>
        <p:txBody>
          <a:bodyPr vert="horz" wrap="square" lIns="93024" tIns="46512" rIns="93024" bIns="46512" numCol="1" anchor="b" anchorCtr="0" compatLnSpc="1">
            <a:prstTxWarp prst="textNoShape">
              <a:avLst/>
            </a:prstTxWarp>
          </a:bodyPr>
          <a:lstStyle>
            <a:lvl1pPr algn="r" defTabSz="930275">
              <a:defRPr sz="1200"/>
            </a:lvl1pPr>
          </a:lstStyle>
          <a:p>
            <a:pPr>
              <a:defRPr/>
            </a:pPr>
            <a:fld id="{70B1200E-45DD-4435-BF58-E2DB617757AD}" type="slidenum">
              <a:rPr lang="en-US"/>
              <a:pPr>
                <a:defRPr/>
              </a:pPr>
              <a:t>‹#›</a:t>
            </a:fld>
            <a:endParaRPr lang="en-US"/>
          </a:p>
        </p:txBody>
      </p:sp>
    </p:spTree>
    <p:extLst>
      <p:ext uri="{BB962C8B-B14F-4D97-AF65-F5344CB8AC3E}">
        <p14:creationId xmlns:p14="http://schemas.microsoft.com/office/powerpoint/2010/main" val="12339286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1</a:t>
            </a:fld>
            <a:endParaRPr lang="en-US"/>
          </a:p>
        </p:txBody>
      </p:sp>
    </p:spTree>
    <p:extLst>
      <p:ext uri="{BB962C8B-B14F-4D97-AF65-F5344CB8AC3E}">
        <p14:creationId xmlns:p14="http://schemas.microsoft.com/office/powerpoint/2010/main" val="48795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10</a:t>
            </a:fld>
            <a:endParaRPr lang="en-US"/>
          </a:p>
        </p:txBody>
      </p:sp>
    </p:spTree>
    <p:extLst>
      <p:ext uri="{BB962C8B-B14F-4D97-AF65-F5344CB8AC3E}">
        <p14:creationId xmlns:p14="http://schemas.microsoft.com/office/powerpoint/2010/main" val="8308360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11</a:t>
            </a:fld>
            <a:endParaRPr lang="en-US"/>
          </a:p>
        </p:txBody>
      </p:sp>
    </p:spTree>
    <p:extLst>
      <p:ext uri="{BB962C8B-B14F-4D97-AF65-F5344CB8AC3E}">
        <p14:creationId xmlns:p14="http://schemas.microsoft.com/office/powerpoint/2010/main" val="11153835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12</a:t>
            </a:fld>
            <a:endParaRPr lang="en-US"/>
          </a:p>
        </p:txBody>
      </p:sp>
    </p:spTree>
    <p:extLst>
      <p:ext uri="{BB962C8B-B14F-4D97-AF65-F5344CB8AC3E}">
        <p14:creationId xmlns:p14="http://schemas.microsoft.com/office/powerpoint/2010/main" val="6750441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13</a:t>
            </a:fld>
            <a:endParaRPr lang="en-US"/>
          </a:p>
        </p:txBody>
      </p:sp>
    </p:spTree>
    <p:extLst>
      <p:ext uri="{BB962C8B-B14F-4D97-AF65-F5344CB8AC3E}">
        <p14:creationId xmlns:p14="http://schemas.microsoft.com/office/powerpoint/2010/main" val="1743300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What's one strategy you use when reviewing your student evaluations?</a:t>
            </a:r>
          </a:p>
          <a:p>
            <a:r>
              <a:rPr lang="en-US" smtClean="0"/>
              <a:t>https://www.polleverywhere.com/free_text_polls/Q4XcdI00mpBNvRZ</a:t>
            </a:r>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14</a:t>
            </a:fld>
            <a:endParaRPr lang="en-US"/>
          </a:p>
        </p:txBody>
      </p:sp>
    </p:spTree>
    <p:extLst>
      <p:ext uri="{BB962C8B-B14F-4D97-AF65-F5344CB8AC3E}">
        <p14:creationId xmlns:p14="http://schemas.microsoft.com/office/powerpoint/2010/main" val="22068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15</a:t>
            </a:fld>
            <a:endParaRPr lang="en-US"/>
          </a:p>
        </p:txBody>
      </p:sp>
    </p:spTree>
    <p:extLst>
      <p:ext uri="{BB962C8B-B14F-4D97-AF65-F5344CB8AC3E}">
        <p14:creationId xmlns:p14="http://schemas.microsoft.com/office/powerpoint/2010/main" val="922651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2</a:t>
            </a:fld>
            <a:endParaRPr lang="en-US"/>
          </a:p>
        </p:txBody>
      </p:sp>
    </p:spTree>
    <p:extLst>
      <p:ext uri="{BB962C8B-B14F-4D97-AF65-F5344CB8AC3E}">
        <p14:creationId xmlns:p14="http://schemas.microsoft.com/office/powerpoint/2010/main" val="1910295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3</a:t>
            </a:fld>
            <a:endParaRPr lang="en-US"/>
          </a:p>
        </p:txBody>
      </p:sp>
    </p:spTree>
    <p:extLst>
      <p:ext uri="{BB962C8B-B14F-4D97-AF65-F5344CB8AC3E}">
        <p14:creationId xmlns:p14="http://schemas.microsoft.com/office/powerpoint/2010/main" val="1456937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4</a:t>
            </a:fld>
            <a:endParaRPr lang="en-US"/>
          </a:p>
        </p:txBody>
      </p:sp>
    </p:spTree>
    <p:extLst>
      <p:ext uri="{BB962C8B-B14F-4D97-AF65-F5344CB8AC3E}">
        <p14:creationId xmlns:p14="http://schemas.microsoft.com/office/powerpoint/2010/main" val="1139397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5</a:t>
            </a:fld>
            <a:endParaRPr lang="en-US"/>
          </a:p>
        </p:txBody>
      </p:sp>
    </p:spTree>
    <p:extLst>
      <p:ext uri="{BB962C8B-B14F-4D97-AF65-F5344CB8AC3E}">
        <p14:creationId xmlns:p14="http://schemas.microsoft.com/office/powerpoint/2010/main" val="742892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6</a:t>
            </a:fld>
            <a:endParaRPr lang="en-US"/>
          </a:p>
        </p:txBody>
      </p:sp>
    </p:spTree>
    <p:extLst>
      <p:ext uri="{BB962C8B-B14F-4D97-AF65-F5344CB8AC3E}">
        <p14:creationId xmlns:p14="http://schemas.microsoft.com/office/powerpoint/2010/main" val="318105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7</a:t>
            </a:fld>
            <a:endParaRPr lang="en-US"/>
          </a:p>
        </p:txBody>
      </p:sp>
    </p:spTree>
    <p:extLst>
      <p:ext uri="{BB962C8B-B14F-4D97-AF65-F5344CB8AC3E}">
        <p14:creationId xmlns:p14="http://schemas.microsoft.com/office/powerpoint/2010/main" val="521665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8</a:t>
            </a:fld>
            <a:endParaRPr lang="en-US"/>
          </a:p>
        </p:txBody>
      </p:sp>
    </p:spTree>
    <p:extLst>
      <p:ext uri="{BB962C8B-B14F-4D97-AF65-F5344CB8AC3E}">
        <p14:creationId xmlns:p14="http://schemas.microsoft.com/office/powerpoint/2010/main" val="755063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B1200E-45DD-4435-BF58-E2DB617757AD}" type="slidenum">
              <a:rPr lang="en-US" smtClean="0"/>
              <a:pPr>
                <a:defRPr/>
              </a:pPr>
              <a:t>9</a:t>
            </a:fld>
            <a:endParaRPr lang="en-US"/>
          </a:p>
        </p:txBody>
      </p:sp>
    </p:spTree>
    <p:extLst>
      <p:ext uri="{BB962C8B-B14F-4D97-AF65-F5344CB8AC3E}">
        <p14:creationId xmlns:p14="http://schemas.microsoft.com/office/powerpoint/2010/main" val="871307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C50842B-1FE3-4B19-A31F-8816E7B2CF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444FC5-CFBB-4E0A-B16D-F36FFDA57AD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59F1EBA-56C7-4735-83BF-DA110443736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6E1E2929-4A07-418B-BFF0-CD91FD93947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888A1D1-D273-45D7-8BB6-D94BA97A40F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081BB1-B0E3-47FC-BFF7-01764962034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CDD7E6-B145-4483-85E8-540261480C5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757DE0E-9E99-47EA-A677-61ED8B729EE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663ED90-3E90-497A-9AAC-4971F3F4EB3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A60C60E-2955-42DE-AA58-A0CAF264314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80DA46C-0B1A-44C9-AA35-DAA09F80E6A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7AB3A21-70D8-4302-ACA3-6BCD2DDB0DF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9EC6879-B1D0-48C4-92EE-34AEC82C481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DDCAD"/>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68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7168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7168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3A0DD19-66BB-4A36-8AB7-AD56F459DD8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470025"/>
          </a:xfrm>
        </p:spPr>
        <p:txBody>
          <a:bodyPr/>
          <a:lstStyle/>
          <a:p>
            <a:r>
              <a:rPr lang="en-US" b="1" dirty="0" smtClean="0">
                <a:solidFill>
                  <a:srgbClr val="800000"/>
                </a:solidFill>
              </a:rPr>
              <a:t>Making the Most of Student Evaluations</a:t>
            </a:r>
            <a:endParaRPr lang="en-US" b="1" dirty="0">
              <a:solidFill>
                <a:srgbClr val="800000"/>
              </a:solidFill>
            </a:endParaRPr>
          </a:p>
        </p:txBody>
      </p:sp>
      <p:sp>
        <p:nvSpPr>
          <p:cNvPr id="3" name="Subtitle 2"/>
          <p:cNvSpPr>
            <a:spLocks noGrp="1"/>
          </p:cNvSpPr>
          <p:nvPr>
            <p:ph type="subTitle" idx="1"/>
          </p:nvPr>
        </p:nvSpPr>
        <p:spPr>
          <a:xfrm>
            <a:off x="685800" y="3010752"/>
            <a:ext cx="7772400" cy="1752600"/>
          </a:xfrm>
        </p:spPr>
        <p:txBody>
          <a:bodyPr/>
          <a:lstStyle/>
          <a:p>
            <a:pPr eaLnBrk="1" hangingPunct="1">
              <a:spcBef>
                <a:spcPts val="300"/>
              </a:spcBef>
            </a:pPr>
            <a:r>
              <a:rPr lang="en-US" sz="2400" i="1" dirty="0" smtClean="0"/>
              <a:t>Bill </a:t>
            </a:r>
            <a:r>
              <a:rPr lang="en-US" sz="2400" i="1" dirty="0" err="1" smtClean="0"/>
              <a:t>Wisser</a:t>
            </a:r>
            <a:r>
              <a:rPr lang="en-US" sz="2400" i="1" dirty="0" smtClean="0"/>
              <a:t>, PhD</a:t>
            </a:r>
          </a:p>
          <a:p>
            <a:pPr eaLnBrk="1" hangingPunct="1">
              <a:spcBef>
                <a:spcPts val="300"/>
              </a:spcBef>
            </a:pPr>
            <a:r>
              <a:rPr lang="en-US" sz="2400" i="1" dirty="0" smtClean="0"/>
              <a:t>Teaching and Learning Lab, HGSE</a:t>
            </a:r>
          </a:p>
          <a:p>
            <a:pPr eaLnBrk="1" hangingPunct="1">
              <a:spcBef>
                <a:spcPts val="300"/>
              </a:spcBef>
            </a:pPr>
            <a:endParaRPr lang="en-US" sz="1200" i="1" dirty="0" smtClean="0"/>
          </a:p>
          <a:p>
            <a:pPr eaLnBrk="1" hangingPunct="1">
              <a:spcBef>
                <a:spcPts val="300"/>
              </a:spcBef>
            </a:pPr>
            <a:r>
              <a:rPr lang="en-US" sz="2400" i="1" dirty="0"/>
              <a:t>Willis Emmons, PhD &amp; Alexandra </a:t>
            </a:r>
            <a:r>
              <a:rPr lang="en-US" sz="2400" i="1" dirty="0" smtClean="0"/>
              <a:t>Sedlovskaya, PhD</a:t>
            </a:r>
          </a:p>
          <a:p>
            <a:pPr eaLnBrk="1" hangingPunct="1">
              <a:spcBef>
                <a:spcPts val="300"/>
              </a:spcBef>
            </a:pPr>
            <a:r>
              <a:rPr lang="en-US" sz="2400" i="1" dirty="0" smtClean="0"/>
              <a:t>Christensen Center for Teaching and Learning, HBS</a:t>
            </a:r>
          </a:p>
          <a:p>
            <a:pPr eaLnBrk="1" hangingPunct="1">
              <a:spcBef>
                <a:spcPts val="300"/>
              </a:spcBef>
            </a:pPr>
            <a:endParaRPr lang="en-US" sz="2400" i="1" dirty="0" smtClean="0"/>
          </a:p>
          <a:p>
            <a:pPr eaLnBrk="1" hangingPunct="1">
              <a:spcBef>
                <a:spcPts val="300"/>
              </a:spcBef>
            </a:pPr>
            <a:r>
              <a:rPr lang="en-US" sz="2000" dirty="0" smtClean="0"/>
              <a:t>HILT </a:t>
            </a:r>
            <a:r>
              <a:rPr lang="en-US" sz="2000" dirty="0"/>
              <a:t>Conference: Evaluating Teaching</a:t>
            </a:r>
          </a:p>
          <a:p>
            <a:pPr eaLnBrk="1" hangingPunct="1">
              <a:spcBef>
                <a:spcPts val="300"/>
              </a:spcBef>
            </a:pPr>
            <a:r>
              <a:rPr lang="en-US" sz="2000" dirty="0"/>
              <a:t>September 20, 2017</a:t>
            </a:r>
          </a:p>
          <a:p>
            <a:pPr eaLnBrk="1" hangingPunct="1">
              <a:spcBef>
                <a:spcPts val="300"/>
              </a:spcBef>
            </a:pPr>
            <a:endParaRPr lang="en-US" sz="2400" i="1" dirty="0" smtClean="0"/>
          </a:p>
          <a:p>
            <a:pPr eaLnBrk="1" hangingPunct="1">
              <a:spcBef>
                <a:spcPts val="300"/>
              </a:spcBef>
            </a:pPr>
            <a:endParaRPr lang="en-US" sz="2400" i="1" dirty="0"/>
          </a:p>
          <a:p>
            <a:endParaRPr lang="en-US" dirty="0"/>
          </a:p>
        </p:txBody>
      </p:sp>
    </p:spTree>
    <p:extLst>
      <p:ext uri="{BB962C8B-B14F-4D97-AF65-F5344CB8AC3E}">
        <p14:creationId xmlns:p14="http://schemas.microsoft.com/office/powerpoint/2010/main" val="1355115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800000"/>
                </a:solidFill>
              </a:rPr>
              <a:t>Dave Anderson</a:t>
            </a:r>
            <a:endParaRPr lang="en-US" dirty="0"/>
          </a:p>
        </p:txBody>
      </p:sp>
      <p:sp>
        <p:nvSpPr>
          <p:cNvPr id="3" name="Content Placeholder 2"/>
          <p:cNvSpPr>
            <a:spLocks noGrp="1"/>
          </p:cNvSpPr>
          <p:nvPr>
            <p:ph idx="1"/>
          </p:nvPr>
        </p:nvSpPr>
        <p:spPr>
          <a:xfrm>
            <a:off x="609600" y="1600200"/>
            <a:ext cx="8077200" cy="4724400"/>
          </a:xfrm>
        </p:spPr>
        <p:txBody>
          <a:bodyPr/>
          <a:lstStyle/>
          <a:p>
            <a:pPr>
              <a:spcBef>
                <a:spcPts val="1800"/>
              </a:spcBef>
              <a:spcAft>
                <a:spcPts val="1200"/>
              </a:spcAft>
            </a:pPr>
            <a:r>
              <a:rPr lang="en-US" dirty="0" smtClean="0"/>
              <a:t>What’s the story or “theory of the case”?</a:t>
            </a:r>
          </a:p>
          <a:p>
            <a:pPr>
              <a:spcBef>
                <a:spcPts val="1800"/>
              </a:spcBef>
              <a:spcAft>
                <a:spcPts val="1200"/>
              </a:spcAft>
            </a:pPr>
            <a:r>
              <a:rPr lang="en-US" dirty="0"/>
              <a:t>If you were to advise Professor Anderson on </a:t>
            </a:r>
            <a:r>
              <a:rPr lang="en-US" dirty="0" smtClean="0"/>
              <a:t>improving </a:t>
            </a:r>
            <a:r>
              <a:rPr lang="en-US" dirty="0"/>
              <a:t>his teaching </a:t>
            </a:r>
            <a:r>
              <a:rPr lang="en-US" dirty="0" smtClean="0"/>
              <a:t>effectiveness, </a:t>
            </a:r>
            <a:r>
              <a:rPr lang="en-US" dirty="0"/>
              <a:t>what 2-3 </a:t>
            </a:r>
            <a:r>
              <a:rPr lang="en-US" dirty="0" smtClean="0"/>
              <a:t>suggestions </a:t>
            </a:r>
            <a:r>
              <a:rPr lang="en-US" dirty="0"/>
              <a:t>would you make?</a:t>
            </a:r>
          </a:p>
          <a:p>
            <a:pPr marL="0" indent="0">
              <a:spcBef>
                <a:spcPts val="1800"/>
              </a:spcBef>
              <a:spcAft>
                <a:spcPts val="1200"/>
              </a:spcAft>
              <a:buNone/>
            </a:pPr>
            <a:endParaRPr lang="en-US" dirty="0" smtClean="0"/>
          </a:p>
          <a:p>
            <a:pPr marL="0" indent="0">
              <a:spcBef>
                <a:spcPts val="1800"/>
              </a:spcBef>
              <a:spcAft>
                <a:spcPts val="1200"/>
              </a:spcAft>
              <a:buNone/>
            </a:pPr>
            <a:endParaRPr lang="en-US" sz="3200" dirty="0" smtClean="0"/>
          </a:p>
        </p:txBody>
      </p:sp>
      <p:pic>
        <p:nvPicPr>
          <p:cNvPr id="4" name="Picture 3"/>
          <p:cNvPicPr>
            <a:picLocks noChangeAspect="1"/>
          </p:cNvPicPr>
          <p:nvPr/>
        </p:nvPicPr>
        <p:blipFill>
          <a:blip r:embed="rId3"/>
          <a:stretch>
            <a:fillRect/>
          </a:stretch>
        </p:blipFill>
        <p:spPr>
          <a:xfrm>
            <a:off x="7162799" y="5146034"/>
            <a:ext cx="1115665" cy="1036410"/>
          </a:xfrm>
          <a:prstGeom prst="rect">
            <a:avLst/>
          </a:prstGeom>
        </p:spPr>
      </p:pic>
      <p:sp>
        <p:nvSpPr>
          <p:cNvPr id="5" name="TextBox 4"/>
          <p:cNvSpPr txBox="1"/>
          <p:nvPr/>
        </p:nvSpPr>
        <p:spPr>
          <a:xfrm>
            <a:off x="7283605" y="5438939"/>
            <a:ext cx="963265" cy="369332"/>
          </a:xfrm>
          <a:prstGeom prst="rect">
            <a:avLst/>
          </a:prstGeom>
          <a:noFill/>
        </p:spPr>
        <p:txBody>
          <a:bodyPr wrap="square" rtlCol="0">
            <a:spAutoFit/>
          </a:bodyPr>
          <a:lstStyle/>
          <a:p>
            <a:r>
              <a:rPr lang="en-US" dirty="0" smtClean="0"/>
              <a:t>15 min</a:t>
            </a:r>
            <a:endParaRPr lang="en-US" dirty="0"/>
          </a:p>
        </p:txBody>
      </p:sp>
      <p:sp>
        <p:nvSpPr>
          <p:cNvPr id="9" name="Arc 8"/>
          <p:cNvSpPr/>
          <p:nvPr/>
        </p:nvSpPr>
        <p:spPr bwMode="auto">
          <a:xfrm>
            <a:off x="7262706" y="5237756"/>
            <a:ext cx="915852" cy="995449"/>
          </a:xfrm>
          <a:prstGeom prst="arc">
            <a:avLst>
              <a:gd name="adj1" fmla="val 16200000"/>
              <a:gd name="adj2" fmla="val 20654021"/>
            </a:avLst>
          </a:prstGeom>
          <a:noFill/>
          <a:ln w="50800" cap="flat" cmpd="sng" algn="ctr">
            <a:solidFill>
              <a:srgbClr val="8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TextBox 9"/>
          <p:cNvSpPr txBox="1"/>
          <p:nvPr/>
        </p:nvSpPr>
        <p:spPr>
          <a:xfrm>
            <a:off x="3930805" y="5438939"/>
            <a:ext cx="3200400" cy="369332"/>
          </a:xfrm>
          <a:prstGeom prst="rect">
            <a:avLst/>
          </a:prstGeom>
          <a:noFill/>
        </p:spPr>
        <p:txBody>
          <a:bodyPr wrap="square" rtlCol="0">
            <a:spAutoFit/>
          </a:bodyPr>
          <a:lstStyle/>
          <a:p>
            <a:r>
              <a:rPr lang="en-US" dirty="0" smtClean="0">
                <a:solidFill>
                  <a:srgbClr val="FF0000"/>
                </a:solidFill>
              </a:rPr>
              <a:t>Read &amp; </a:t>
            </a:r>
            <a:r>
              <a:rPr lang="en-US" dirty="0">
                <a:solidFill>
                  <a:srgbClr val="FF0000"/>
                </a:solidFill>
              </a:rPr>
              <a:t>d</a:t>
            </a:r>
            <a:r>
              <a:rPr lang="en-US" dirty="0" smtClean="0">
                <a:solidFill>
                  <a:srgbClr val="FF0000"/>
                </a:solidFill>
              </a:rPr>
              <a:t>iscuss at your table</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b="1" dirty="0" smtClean="0">
                <a:solidFill>
                  <a:srgbClr val="800000"/>
                </a:solidFill>
              </a:rPr>
              <a:t>Insights &amp; Surprises</a:t>
            </a:r>
            <a:endParaRPr lang="en-US" dirty="0" smtClean="0">
              <a:solidFill>
                <a:srgbClr val="800000"/>
              </a:solidFill>
            </a:endParaRPr>
          </a:p>
        </p:txBody>
      </p:sp>
      <p:sp>
        <p:nvSpPr>
          <p:cNvPr id="7171" name="Content Placeholder 2"/>
          <p:cNvSpPr>
            <a:spLocks noGrp="1"/>
          </p:cNvSpPr>
          <p:nvPr>
            <p:ph idx="1"/>
          </p:nvPr>
        </p:nvSpPr>
        <p:spPr>
          <a:xfrm>
            <a:off x="457200" y="1600200"/>
            <a:ext cx="8229600" cy="4800600"/>
          </a:xfrm>
        </p:spPr>
        <p:txBody>
          <a:bodyPr/>
          <a:lstStyle/>
          <a:p>
            <a:pPr>
              <a:spcBef>
                <a:spcPts val="1200"/>
              </a:spcBef>
              <a:spcAft>
                <a:spcPts val="600"/>
              </a:spcAft>
            </a:pPr>
            <a:r>
              <a:rPr lang="en-US" sz="3000" dirty="0" smtClean="0"/>
              <a:t>Richness of qualitative data</a:t>
            </a:r>
          </a:p>
          <a:p>
            <a:pPr>
              <a:spcBef>
                <a:spcPts val="1200"/>
              </a:spcBef>
              <a:spcAft>
                <a:spcPts val="600"/>
              </a:spcAft>
            </a:pPr>
            <a:r>
              <a:rPr lang="en-US" sz="3000" dirty="0" smtClean="0"/>
              <a:t>Risk of selective reading, misinterpretation</a:t>
            </a:r>
          </a:p>
          <a:p>
            <a:pPr>
              <a:spcBef>
                <a:spcPts val="1200"/>
              </a:spcBef>
              <a:spcAft>
                <a:spcPts val="600"/>
              </a:spcAft>
            </a:pPr>
            <a:r>
              <a:rPr lang="en-US" sz="3000" dirty="0" smtClean="0"/>
              <a:t>Rating distributions vs. averages</a:t>
            </a:r>
          </a:p>
          <a:p>
            <a:pPr>
              <a:spcBef>
                <a:spcPts val="1200"/>
              </a:spcBef>
              <a:spcAft>
                <a:spcPts val="600"/>
              </a:spcAft>
            </a:pPr>
            <a:r>
              <a:rPr lang="en-US" sz="3000" dirty="0" smtClean="0"/>
              <a:t>Value of outlier data</a:t>
            </a:r>
          </a:p>
          <a:p>
            <a:pPr>
              <a:spcBef>
                <a:spcPts val="1200"/>
              </a:spcBef>
              <a:spcAft>
                <a:spcPts val="600"/>
              </a:spcAft>
            </a:pPr>
            <a:r>
              <a:rPr lang="en-US" sz="3000" dirty="0" smtClean="0"/>
              <a:t>Potential impact of students’ prior knowledge and demographic characteristics</a:t>
            </a:r>
          </a:p>
          <a:p>
            <a:pPr>
              <a:spcBef>
                <a:spcPts val="1200"/>
              </a:spcBef>
              <a:spcAft>
                <a:spcPts val="600"/>
              </a:spcAft>
            </a:pPr>
            <a:r>
              <a:rPr lang="en-US" sz="3000" dirty="0" smtClean="0"/>
              <a:t>Perceptions become reality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spcBef>
                <a:spcPts val="0"/>
              </a:spcBef>
              <a:spcAft>
                <a:spcPts val="0"/>
              </a:spcAft>
            </a:pPr>
            <a:r>
              <a:rPr lang="en-US" b="1" dirty="0">
                <a:solidFill>
                  <a:srgbClr val="800000"/>
                </a:solidFill>
              </a:rPr>
              <a:t>Strategies and Takeaways</a:t>
            </a:r>
          </a:p>
        </p:txBody>
      </p:sp>
      <p:sp>
        <p:nvSpPr>
          <p:cNvPr id="4" name="Content Placeholder 3"/>
          <p:cNvSpPr>
            <a:spLocks noGrp="1"/>
          </p:cNvSpPr>
          <p:nvPr>
            <p:ph idx="1"/>
          </p:nvPr>
        </p:nvSpPr>
        <p:spPr>
          <a:xfrm>
            <a:off x="442332" y="1417638"/>
            <a:ext cx="8229600" cy="4525963"/>
          </a:xfrm>
        </p:spPr>
        <p:txBody>
          <a:bodyPr/>
          <a:lstStyle/>
          <a:p>
            <a:pPr>
              <a:spcBef>
                <a:spcPts val="0"/>
              </a:spcBef>
              <a:spcAft>
                <a:spcPts val="0"/>
              </a:spcAft>
              <a:buFont typeface="Arial" charset="0"/>
              <a:buChar char="•"/>
            </a:pPr>
            <a:r>
              <a:rPr lang="en-US" dirty="0" smtClean="0">
                <a:solidFill>
                  <a:srgbClr val="000000"/>
                </a:solidFill>
              </a:rPr>
              <a:t>Look </a:t>
            </a:r>
            <a:r>
              <a:rPr lang="en-US" dirty="0">
                <a:solidFill>
                  <a:srgbClr val="000000"/>
                </a:solidFill>
              </a:rPr>
              <a:t>holistically at student </a:t>
            </a:r>
            <a:r>
              <a:rPr lang="en-US" dirty="0" smtClean="0">
                <a:solidFill>
                  <a:srgbClr val="000000"/>
                </a:solidFill>
              </a:rPr>
              <a:t>feedback; consider </a:t>
            </a:r>
            <a:r>
              <a:rPr lang="en-US" dirty="0">
                <a:solidFill>
                  <a:srgbClr val="000000"/>
                </a:solidFill>
              </a:rPr>
              <a:t>summative evaluations as one data point</a:t>
            </a:r>
          </a:p>
          <a:p>
            <a:pPr>
              <a:spcBef>
                <a:spcPts val="0"/>
              </a:spcBef>
              <a:spcAft>
                <a:spcPts val="0"/>
              </a:spcAft>
              <a:buFont typeface="Arial" charset="0"/>
              <a:buChar char="•"/>
            </a:pPr>
            <a:r>
              <a:rPr lang="en-US" dirty="0">
                <a:solidFill>
                  <a:srgbClr val="000000"/>
                </a:solidFill>
              </a:rPr>
              <a:t>Discuss with peers in similar content </a:t>
            </a:r>
            <a:r>
              <a:rPr lang="en-US" dirty="0" smtClean="0">
                <a:solidFill>
                  <a:srgbClr val="000000"/>
                </a:solidFill>
              </a:rPr>
              <a:t>areas</a:t>
            </a:r>
            <a:endParaRPr lang="en-US" dirty="0">
              <a:solidFill>
                <a:srgbClr val="000000"/>
              </a:solidFill>
            </a:endParaRPr>
          </a:p>
          <a:p>
            <a:pPr>
              <a:spcBef>
                <a:spcPts val="0"/>
              </a:spcBef>
              <a:spcAft>
                <a:spcPts val="0"/>
              </a:spcAft>
              <a:buFont typeface="Arial" charset="0"/>
              <a:buChar char="•"/>
            </a:pPr>
            <a:r>
              <a:rPr lang="en-US" dirty="0">
                <a:solidFill>
                  <a:srgbClr val="000000"/>
                </a:solidFill>
              </a:rPr>
              <a:t>Hone in on specific questions that are important to you and that undergird your philosophy of </a:t>
            </a:r>
            <a:r>
              <a:rPr lang="en-US" dirty="0" smtClean="0">
                <a:solidFill>
                  <a:srgbClr val="000000"/>
                </a:solidFill>
              </a:rPr>
              <a:t>learning</a:t>
            </a:r>
            <a:endParaRPr lang="en-US" dirty="0">
              <a:solidFill>
                <a:srgbClr val="000000"/>
              </a:solidFill>
            </a:endParaRPr>
          </a:p>
          <a:p>
            <a:pPr>
              <a:spcBef>
                <a:spcPts val="0"/>
              </a:spcBef>
              <a:spcAft>
                <a:spcPts val="0"/>
              </a:spcAft>
              <a:buFont typeface="Arial" charset="0"/>
              <a:buChar char="•"/>
            </a:pPr>
            <a:r>
              <a:rPr lang="en-US" dirty="0">
                <a:solidFill>
                  <a:srgbClr val="000000"/>
                </a:solidFill>
              </a:rPr>
              <a:t>Consider longitudinal data from one question as a marker of </a:t>
            </a:r>
            <a:r>
              <a:rPr lang="en-US" dirty="0" smtClean="0">
                <a:solidFill>
                  <a:srgbClr val="000000"/>
                </a:solidFill>
              </a:rPr>
              <a:t>change</a:t>
            </a:r>
            <a:r>
              <a:rPr lang="en-US" dirty="0"/>
              <a:t/>
            </a:r>
            <a:br>
              <a:rPr lang="en-US" dirty="0"/>
            </a:br>
            <a:endParaRPr lang="en-US" dirty="0"/>
          </a:p>
        </p:txBody>
      </p:sp>
    </p:spTree>
    <p:extLst>
      <p:ext uri="{BB962C8B-B14F-4D97-AF65-F5344CB8AC3E}">
        <p14:creationId xmlns:p14="http://schemas.microsoft.com/office/powerpoint/2010/main" val="76020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1905000"/>
            <a:ext cx="7772400" cy="1362075"/>
          </a:xfrm>
        </p:spPr>
        <p:txBody>
          <a:bodyPr/>
          <a:lstStyle/>
          <a:p>
            <a:pPr algn="ctr"/>
            <a:r>
              <a:rPr lang="en-US" sz="3200" dirty="0"/>
              <a:t>What’s one </a:t>
            </a:r>
            <a:r>
              <a:rPr lang="en-US" sz="3200" dirty="0" smtClean="0"/>
              <a:t>STRATEGY YOU USE WHEN REVIEWING YOUR EVALUATIONS?</a:t>
            </a:r>
            <a:r>
              <a:rPr lang="en-US" sz="3200" dirty="0"/>
              <a:t/>
            </a:r>
            <a:br>
              <a:rPr lang="en-US" sz="3200" dirty="0"/>
            </a:br>
            <a:endParaRPr lang="en-US" sz="3200" dirty="0"/>
          </a:p>
        </p:txBody>
      </p:sp>
      <p:sp>
        <p:nvSpPr>
          <p:cNvPr id="2" name="TextBox 1"/>
          <p:cNvSpPr txBox="1"/>
          <p:nvPr/>
        </p:nvSpPr>
        <p:spPr>
          <a:xfrm>
            <a:off x="5334000" y="5410200"/>
            <a:ext cx="3810000" cy="1200329"/>
          </a:xfrm>
          <a:prstGeom prst="rect">
            <a:avLst/>
          </a:prstGeom>
          <a:noFill/>
        </p:spPr>
        <p:txBody>
          <a:bodyPr wrap="square" rtlCol="0">
            <a:spAutoFit/>
          </a:bodyPr>
          <a:lstStyle/>
          <a:p>
            <a:r>
              <a:rPr lang="en-US" dirty="0" smtClean="0"/>
              <a:t>Note: View the next slide in “presentation mode” to read your colleagues’ responses. Scroll down to view all. </a:t>
            </a:r>
            <a:endParaRPr lang="en-US" dirty="0"/>
          </a:p>
        </p:txBody>
      </p:sp>
    </p:spTree>
    <p:extLst>
      <p:ext uri="{BB962C8B-B14F-4D97-AF65-F5344CB8AC3E}">
        <p14:creationId xmlns:p14="http://schemas.microsoft.com/office/powerpoint/2010/main" val="15708192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p:cNvPicPr>
          <p:nvPr/>
        </p:nvPicPr>
        <p:blipFill>
          <a:blip r:embed="rId3">
            <a:extLst>
              <a:ext uri="{28A0092B-C50C-407E-A947-70E740481C1C}">
                <a14:useLocalDpi xmlns:a14="http://schemas.microsoft.com/office/drawing/2010/main" val="0"/>
              </a:ext>
            </a:extLst>
          </a:blip>
          <a:stretch>
            <a:fillRect/>
          </a:stretch>
        </p:blipFill>
        <p:spPr>
          <a:xfrm>
            <a:off x="0" y="-76200"/>
            <a:ext cx="9080500" cy="6794500"/>
          </a:xfrm>
          <a:prstGeom prst="rect">
            <a:avLst/>
          </a:prstGeom>
        </p:spPr>
      </p:pic>
    </p:spTree>
    <p:extLst>
      <p:ext uri="{BB962C8B-B14F-4D97-AF65-F5344CB8AC3E}">
        <p14:creationId xmlns:p14="http://schemas.microsoft.com/office/powerpoint/2010/main" val="12552437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219200"/>
            <a:ext cx="8153400" cy="4906963"/>
          </a:xfrm>
        </p:spPr>
        <p:txBody>
          <a:bodyPr/>
          <a:lstStyle/>
          <a:p>
            <a:pPr>
              <a:spcBef>
                <a:spcPts val="1200"/>
              </a:spcBef>
              <a:spcAft>
                <a:spcPts val="1800"/>
              </a:spcAft>
              <a:buNone/>
            </a:pPr>
            <a:r>
              <a:rPr lang="en-US" i="1" dirty="0" smtClean="0"/>
              <a:t>  </a:t>
            </a:r>
            <a:r>
              <a:rPr lang="en-US" dirty="0" smtClean="0"/>
              <a:t>“To communicate our genuine appreciation for the knowledge and judgment of our students, we can invite them to join us in defining the terms of our academic collaboration—and make sure to honor their terms with our practice.”</a:t>
            </a:r>
          </a:p>
          <a:p>
            <a:pPr algn="r">
              <a:spcBef>
                <a:spcPts val="1200"/>
              </a:spcBef>
              <a:spcAft>
                <a:spcPts val="1800"/>
              </a:spcAft>
              <a:buNone/>
            </a:pPr>
            <a:r>
              <a:rPr lang="en-US" i="1" dirty="0" smtClean="0"/>
              <a:t>	-C. Roland Christensen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800000"/>
                </a:solidFill>
              </a:rPr>
              <a:t>Agenda</a:t>
            </a:r>
            <a:endParaRPr lang="en-US" dirty="0"/>
          </a:p>
        </p:txBody>
      </p:sp>
      <p:sp>
        <p:nvSpPr>
          <p:cNvPr id="3" name="Content Placeholder 2"/>
          <p:cNvSpPr>
            <a:spLocks noGrp="1"/>
          </p:cNvSpPr>
          <p:nvPr>
            <p:ph idx="1"/>
          </p:nvPr>
        </p:nvSpPr>
        <p:spPr/>
        <p:txBody>
          <a:bodyPr/>
          <a:lstStyle/>
          <a:p>
            <a:pPr>
              <a:lnSpc>
                <a:spcPct val="200000"/>
              </a:lnSpc>
            </a:pPr>
            <a:r>
              <a:rPr lang="en-US" dirty="0" smtClean="0"/>
              <a:t>Learning from students</a:t>
            </a:r>
          </a:p>
          <a:p>
            <a:pPr>
              <a:lnSpc>
                <a:spcPct val="200000"/>
              </a:lnSpc>
            </a:pPr>
            <a:r>
              <a:rPr lang="en-US" dirty="0" smtClean="0"/>
              <a:t>Case study</a:t>
            </a:r>
          </a:p>
          <a:p>
            <a:pPr>
              <a:lnSpc>
                <a:spcPct val="200000"/>
              </a:lnSpc>
            </a:pPr>
            <a:r>
              <a:rPr lang="en-US" dirty="0" smtClean="0"/>
              <a:t>Learning from peers</a:t>
            </a:r>
            <a:endParaRPr lang="en-US" dirty="0"/>
          </a:p>
        </p:txBody>
      </p:sp>
    </p:spTree>
    <p:extLst>
      <p:ext uri="{BB962C8B-B14F-4D97-AF65-F5344CB8AC3E}">
        <p14:creationId xmlns:p14="http://schemas.microsoft.com/office/powerpoint/2010/main" val="1213677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1905000"/>
            <a:ext cx="7772400" cy="1362075"/>
          </a:xfrm>
        </p:spPr>
        <p:txBody>
          <a:bodyPr/>
          <a:lstStyle/>
          <a:p>
            <a:pPr algn="ctr"/>
            <a:r>
              <a:rPr lang="en-US" sz="3200" dirty="0"/>
              <a:t>What’s one thing you would like to learn from your students to improve your instruction?</a:t>
            </a:r>
            <a:br>
              <a:rPr lang="en-US" sz="3200" dirty="0"/>
            </a:br>
            <a:endParaRPr lang="en-US" sz="3200" dirty="0"/>
          </a:p>
        </p:txBody>
      </p:sp>
    </p:spTree>
    <p:extLst>
      <p:ext uri="{BB962C8B-B14F-4D97-AF65-F5344CB8AC3E}">
        <p14:creationId xmlns:p14="http://schemas.microsoft.com/office/powerpoint/2010/main" val="941164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1905000"/>
            <a:ext cx="7772400" cy="1362075"/>
          </a:xfrm>
        </p:spPr>
        <p:txBody>
          <a:bodyPr/>
          <a:lstStyle/>
          <a:p>
            <a:pPr algn="ctr"/>
            <a:r>
              <a:rPr lang="en-US" sz="3200" dirty="0"/>
              <a:t>What’s one thing you would like to learn from your students to improve your instruction?</a:t>
            </a:r>
            <a:br>
              <a:rPr lang="en-US" sz="3200" dirty="0"/>
            </a:br>
            <a:endParaRPr lang="en-US" sz="3200" dirty="0"/>
          </a:p>
        </p:txBody>
      </p:sp>
      <p:sp>
        <p:nvSpPr>
          <p:cNvPr id="7" name="Rectangle 6"/>
          <p:cNvSpPr/>
          <p:nvPr/>
        </p:nvSpPr>
        <p:spPr>
          <a:xfrm>
            <a:off x="3276600" y="5792972"/>
            <a:ext cx="4572000" cy="923330"/>
          </a:xfrm>
          <a:prstGeom prst="rect">
            <a:avLst/>
          </a:prstGeom>
        </p:spPr>
        <p:txBody>
          <a:bodyPr>
            <a:spAutoFit/>
          </a:bodyPr>
          <a:lstStyle/>
          <a:p>
            <a:pPr>
              <a:spcBef>
                <a:spcPts val="0"/>
              </a:spcBef>
              <a:spcAft>
                <a:spcPts val="0"/>
              </a:spcAft>
            </a:pPr>
            <a:r>
              <a:rPr lang="en-US" dirty="0" smtClean="0">
                <a:solidFill>
                  <a:srgbClr val="FF0000"/>
                </a:solidFill>
              </a:rPr>
              <a:t>Think </a:t>
            </a:r>
            <a:r>
              <a:rPr lang="en-US" smtClean="0">
                <a:solidFill>
                  <a:srgbClr val="FF0000"/>
                </a:solidFill>
              </a:rPr>
              <a:t>to yourself / Jot </a:t>
            </a:r>
            <a:r>
              <a:rPr lang="en-US" dirty="0" smtClean="0">
                <a:solidFill>
                  <a:srgbClr val="FF0000"/>
                </a:solidFill>
              </a:rPr>
              <a:t>down one idea </a:t>
            </a:r>
            <a:endParaRPr lang="en-US" dirty="0"/>
          </a:p>
          <a:p>
            <a:r>
              <a:rPr lang="en-US" dirty="0"/>
              <a:t/>
            </a:r>
            <a:br>
              <a:rPr lang="en-US" dirty="0"/>
            </a:br>
            <a:endParaRPr lang="en-US" dirty="0"/>
          </a:p>
        </p:txBody>
      </p:sp>
      <p:sp>
        <p:nvSpPr>
          <p:cNvPr id="9" name="Oval 8"/>
          <p:cNvSpPr/>
          <p:nvPr/>
        </p:nvSpPr>
        <p:spPr bwMode="auto">
          <a:xfrm>
            <a:off x="7315200" y="5486400"/>
            <a:ext cx="1066800" cy="990600"/>
          </a:xfrm>
          <a:prstGeom prst="ellipse">
            <a:avLst/>
          </a:prstGeom>
          <a:noFill/>
          <a:ln w="50800" cap="flat" cmpd="sng" algn="ctr">
            <a:solidFill>
              <a:srgbClr val="8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TextBox 9"/>
          <p:cNvSpPr txBox="1"/>
          <p:nvPr/>
        </p:nvSpPr>
        <p:spPr>
          <a:xfrm>
            <a:off x="7447825" y="5819553"/>
            <a:ext cx="838200" cy="369332"/>
          </a:xfrm>
          <a:prstGeom prst="rect">
            <a:avLst/>
          </a:prstGeom>
          <a:noFill/>
        </p:spPr>
        <p:txBody>
          <a:bodyPr wrap="square" rtlCol="0">
            <a:spAutoFit/>
          </a:bodyPr>
          <a:lstStyle/>
          <a:p>
            <a:r>
              <a:rPr lang="en-US" dirty="0" smtClean="0"/>
              <a:t>2 Min</a:t>
            </a:r>
            <a:endParaRPr lang="en-US" dirty="0"/>
          </a:p>
        </p:txBody>
      </p:sp>
      <p:sp>
        <p:nvSpPr>
          <p:cNvPr id="11" name="Arc 10"/>
          <p:cNvSpPr/>
          <p:nvPr/>
        </p:nvSpPr>
        <p:spPr bwMode="auto">
          <a:xfrm rot="20496765">
            <a:off x="7657375" y="5580480"/>
            <a:ext cx="419100" cy="304800"/>
          </a:xfrm>
          <a:prstGeom prst="arc">
            <a:avLst>
              <a:gd name="adj1" fmla="val 16200000"/>
              <a:gd name="adj2" fmla="val 20412163"/>
            </a:avLst>
          </a:prstGeom>
          <a:noFill/>
          <a:ln w="50800" cap="flat" cmpd="sng" algn="ctr">
            <a:solidFill>
              <a:srgbClr val="8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258324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1905000"/>
            <a:ext cx="7772400" cy="1362075"/>
          </a:xfrm>
        </p:spPr>
        <p:txBody>
          <a:bodyPr/>
          <a:lstStyle/>
          <a:p>
            <a:pPr algn="ctr"/>
            <a:r>
              <a:rPr lang="en-US" sz="3200" dirty="0"/>
              <a:t>What’s one thing you would like to learn from your students to improve your instruction?</a:t>
            </a:r>
            <a:br>
              <a:rPr lang="en-US" sz="3200" dirty="0"/>
            </a:br>
            <a:endParaRPr lang="en-US" sz="3200" dirty="0"/>
          </a:p>
        </p:txBody>
      </p:sp>
      <p:sp>
        <p:nvSpPr>
          <p:cNvPr id="7" name="Rectangle 6"/>
          <p:cNvSpPr/>
          <p:nvPr/>
        </p:nvSpPr>
        <p:spPr>
          <a:xfrm>
            <a:off x="4038600" y="5757689"/>
            <a:ext cx="4572000" cy="923330"/>
          </a:xfrm>
          <a:prstGeom prst="rect">
            <a:avLst/>
          </a:prstGeom>
        </p:spPr>
        <p:txBody>
          <a:bodyPr>
            <a:spAutoFit/>
          </a:bodyPr>
          <a:lstStyle/>
          <a:p>
            <a:pPr>
              <a:spcBef>
                <a:spcPts val="0"/>
              </a:spcBef>
              <a:spcAft>
                <a:spcPts val="0"/>
              </a:spcAft>
            </a:pPr>
            <a:r>
              <a:rPr lang="en-US" dirty="0">
                <a:solidFill>
                  <a:srgbClr val="FF0000"/>
                </a:solidFill>
              </a:rPr>
              <a:t>Share </a:t>
            </a:r>
            <a:r>
              <a:rPr lang="en-US" dirty="0" smtClean="0">
                <a:solidFill>
                  <a:srgbClr val="FF0000"/>
                </a:solidFill>
              </a:rPr>
              <a:t>with a partner</a:t>
            </a:r>
            <a:endParaRPr lang="en-US" dirty="0"/>
          </a:p>
          <a:p>
            <a:r>
              <a:rPr lang="en-US" dirty="0"/>
              <a:t/>
            </a:r>
            <a:br>
              <a:rPr lang="en-US" dirty="0"/>
            </a:br>
            <a:endParaRPr lang="en-US" dirty="0"/>
          </a:p>
        </p:txBody>
      </p:sp>
      <p:sp>
        <p:nvSpPr>
          <p:cNvPr id="9" name="Oval 8"/>
          <p:cNvSpPr/>
          <p:nvPr/>
        </p:nvSpPr>
        <p:spPr bwMode="auto">
          <a:xfrm>
            <a:off x="7315200" y="5486400"/>
            <a:ext cx="1066800" cy="990600"/>
          </a:xfrm>
          <a:prstGeom prst="ellipse">
            <a:avLst/>
          </a:prstGeom>
          <a:noFill/>
          <a:ln w="50800" cap="flat" cmpd="sng" algn="ctr">
            <a:solidFill>
              <a:srgbClr val="8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TextBox 9"/>
          <p:cNvSpPr txBox="1"/>
          <p:nvPr/>
        </p:nvSpPr>
        <p:spPr>
          <a:xfrm>
            <a:off x="7447825" y="5819553"/>
            <a:ext cx="838200" cy="369332"/>
          </a:xfrm>
          <a:prstGeom prst="rect">
            <a:avLst/>
          </a:prstGeom>
          <a:noFill/>
        </p:spPr>
        <p:txBody>
          <a:bodyPr wrap="square" rtlCol="0">
            <a:spAutoFit/>
          </a:bodyPr>
          <a:lstStyle/>
          <a:p>
            <a:r>
              <a:rPr lang="en-US" dirty="0" smtClean="0"/>
              <a:t>3 Min</a:t>
            </a:r>
            <a:endParaRPr lang="en-US" dirty="0"/>
          </a:p>
        </p:txBody>
      </p:sp>
      <p:sp>
        <p:nvSpPr>
          <p:cNvPr id="11" name="Arc 10"/>
          <p:cNvSpPr/>
          <p:nvPr/>
        </p:nvSpPr>
        <p:spPr bwMode="auto">
          <a:xfrm rot="20496765">
            <a:off x="7657375" y="5580480"/>
            <a:ext cx="419100" cy="304800"/>
          </a:xfrm>
          <a:prstGeom prst="arc">
            <a:avLst>
              <a:gd name="adj1" fmla="val 16200000"/>
              <a:gd name="adj2" fmla="val 21378927"/>
            </a:avLst>
          </a:prstGeom>
          <a:noFill/>
          <a:ln w="50800" cap="flat" cmpd="sng" algn="ctr">
            <a:solidFill>
              <a:srgbClr val="8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930607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1905000"/>
            <a:ext cx="7772400" cy="1362075"/>
          </a:xfrm>
        </p:spPr>
        <p:txBody>
          <a:bodyPr/>
          <a:lstStyle/>
          <a:p>
            <a:pPr algn="ctr"/>
            <a:r>
              <a:rPr lang="en-US" sz="3200" dirty="0"/>
              <a:t>What’s one thing you would like to learn from your students to improve your instruction?</a:t>
            </a:r>
            <a:br>
              <a:rPr lang="en-US" sz="3200" dirty="0"/>
            </a:br>
            <a:endParaRPr lang="en-US" sz="3200" dirty="0"/>
          </a:p>
        </p:txBody>
      </p:sp>
      <p:sp>
        <p:nvSpPr>
          <p:cNvPr id="7" name="Rectangle 6"/>
          <p:cNvSpPr/>
          <p:nvPr/>
        </p:nvSpPr>
        <p:spPr>
          <a:xfrm>
            <a:off x="4114800" y="5791200"/>
            <a:ext cx="4572000" cy="923330"/>
          </a:xfrm>
          <a:prstGeom prst="rect">
            <a:avLst/>
          </a:prstGeom>
        </p:spPr>
        <p:txBody>
          <a:bodyPr>
            <a:spAutoFit/>
          </a:bodyPr>
          <a:lstStyle/>
          <a:p>
            <a:pPr>
              <a:spcBef>
                <a:spcPts val="0"/>
              </a:spcBef>
              <a:spcAft>
                <a:spcPts val="0"/>
              </a:spcAft>
            </a:pPr>
            <a:r>
              <a:rPr lang="en-US" dirty="0">
                <a:solidFill>
                  <a:srgbClr val="FF0000"/>
                </a:solidFill>
              </a:rPr>
              <a:t>Share out with the group</a:t>
            </a:r>
            <a:endParaRPr lang="en-US" dirty="0"/>
          </a:p>
          <a:p>
            <a:r>
              <a:rPr lang="en-US" dirty="0"/>
              <a:t/>
            </a:r>
            <a:br>
              <a:rPr lang="en-US" dirty="0"/>
            </a:br>
            <a:endParaRPr lang="en-US" dirty="0"/>
          </a:p>
        </p:txBody>
      </p:sp>
      <p:sp>
        <p:nvSpPr>
          <p:cNvPr id="9" name="Oval 8"/>
          <p:cNvSpPr/>
          <p:nvPr/>
        </p:nvSpPr>
        <p:spPr bwMode="auto">
          <a:xfrm>
            <a:off x="7315200" y="5508919"/>
            <a:ext cx="1066800" cy="990600"/>
          </a:xfrm>
          <a:prstGeom prst="ellipse">
            <a:avLst/>
          </a:prstGeom>
          <a:noFill/>
          <a:ln w="50800" cap="flat" cmpd="sng" algn="ctr">
            <a:solidFill>
              <a:srgbClr val="8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TextBox 9"/>
          <p:cNvSpPr txBox="1"/>
          <p:nvPr/>
        </p:nvSpPr>
        <p:spPr>
          <a:xfrm>
            <a:off x="7447825" y="5819553"/>
            <a:ext cx="838200" cy="369332"/>
          </a:xfrm>
          <a:prstGeom prst="rect">
            <a:avLst/>
          </a:prstGeom>
          <a:noFill/>
        </p:spPr>
        <p:txBody>
          <a:bodyPr wrap="square" rtlCol="0">
            <a:spAutoFit/>
          </a:bodyPr>
          <a:lstStyle/>
          <a:p>
            <a:r>
              <a:rPr lang="en-US" dirty="0" smtClean="0"/>
              <a:t>5 Min</a:t>
            </a:r>
            <a:endParaRPr lang="en-US" dirty="0"/>
          </a:p>
        </p:txBody>
      </p:sp>
      <p:sp>
        <p:nvSpPr>
          <p:cNvPr id="2" name="Arc 1"/>
          <p:cNvSpPr/>
          <p:nvPr/>
        </p:nvSpPr>
        <p:spPr bwMode="auto">
          <a:xfrm>
            <a:off x="7648212" y="5590953"/>
            <a:ext cx="505188" cy="428847"/>
          </a:xfrm>
          <a:prstGeom prst="arc">
            <a:avLst>
              <a:gd name="adj1" fmla="val 16200000"/>
              <a:gd name="adj2" fmla="val 20372068"/>
            </a:avLst>
          </a:prstGeom>
          <a:noFill/>
          <a:ln w="50800" cap="flat" cmpd="sng" algn="ctr">
            <a:solidFill>
              <a:srgbClr val="8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3855273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a:solidFill>
                  <a:srgbClr val="800000"/>
                </a:solidFill>
              </a:rPr>
              <a:t>What’s one thing you would like to learn from your students to improve your instruction?</a:t>
            </a:r>
          </a:p>
        </p:txBody>
      </p:sp>
      <p:sp>
        <p:nvSpPr>
          <p:cNvPr id="5" name="Content Placeholder 4"/>
          <p:cNvSpPr>
            <a:spLocks noGrp="1"/>
          </p:cNvSpPr>
          <p:nvPr>
            <p:ph idx="1"/>
          </p:nvPr>
        </p:nvSpPr>
        <p:spPr/>
        <p:txBody>
          <a:bodyPr/>
          <a:lstStyle/>
          <a:p>
            <a:r>
              <a:rPr lang="en-US" dirty="0" smtClean="0"/>
              <a:t>Their purposes, expectations, and goals</a:t>
            </a:r>
          </a:p>
          <a:p>
            <a:r>
              <a:rPr lang="en-US" dirty="0" smtClean="0"/>
              <a:t>How to increase/decrease/measure engagement, how to tell in the moment</a:t>
            </a:r>
          </a:p>
          <a:p>
            <a:r>
              <a:rPr lang="en-US" dirty="0" smtClean="0"/>
              <a:t>Pre-assessment material?</a:t>
            </a:r>
            <a:endParaRPr lang="en-US" dirty="0"/>
          </a:p>
        </p:txBody>
      </p:sp>
    </p:spTree>
    <p:extLst>
      <p:ext uri="{BB962C8B-B14F-4D97-AF65-F5344CB8AC3E}">
        <p14:creationId xmlns:p14="http://schemas.microsoft.com/office/powerpoint/2010/main" val="622030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74638"/>
            <a:ext cx="8229600" cy="868362"/>
          </a:xfrm>
        </p:spPr>
        <p:txBody>
          <a:bodyPr/>
          <a:lstStyle/>
          <a:p>
            <a:r>
              <a:rPr lang="en-US" b="1" dirty="0" smtClean="0">
                <a:solidFill>
                  <a:srgbClr val="800000"/>
                </a:solidFill>
              </a:rPr>
              <a:t>HBS Context</a:t>
            </a:r>
            <a:endParaRPr lang="en-US" dirty="0" smtClean="0">
              <a:solidFill>
                <a:srgbClr val="800000"/>
              </a:solidFill>
            </a:endParaRPr>
          </a:p>
        </p:txBody>
      </p:sp>
      <p:sp>
        <p:nvSpPr>
          <p:cNvPr id="4099" name="Content Placeholder 2"/>
          <p:cNvSpPr>
            <a:spLocks noGrp="1"/>
          </p:cNvSpPr>
          <p:nvPr>
            <p:ph idx="1"/>
          </p:nvPr>
        </p:nvSpPr>
        <p:spPr>
          <a:xfrm>
            <a:off x="609600" y="1143000"/>
            <a:ext cx="8305800" cy="5257800"/>
          </a:xfrm>
        </p:spPr>
        <p:txBody>
          <a:bodyPr/>
          <a:lstStyle/>
          <a:p>
            <a:pPr>
              <a:lnSpc>
                <a:spcPct val="150000"/>
              </a:lnSpc>
            </a:pPr>
            <a:r>
              <a:rPr lang="en-US" dirty="0" smtClean="0"/>
              <a:t>Case method pedagogy</a:t>
            </a:r>
          </a:p>
          <a:p>
            <a:pPr>
              <a:lnSpc>
                <a:spcPct val="150000"/>
              </a:lnSpc>
            </a:pPr>
            <a:r>
              <a:rPr lang="en-US" dirty="0" smtClean="0"/>
              <a:t>No undergraduates</a:t>
            </a:r>
          </a:p>
          <a:p>
            <a:pPr>
              <a:lnSpc>
                <a:spcPct val="150000"/>
              </a:lnSpc>
            </a:pPr>
            <a:r>
              <a:rPr lang="en-US" dirty="0" smtClean="0"/>
              <a:t>MBA program</a:t>
            </a:r>
          </a:p>
          <a:p>
            <a:pPr lvl="1">
              <a:lnSpc>
                <a:spcPct val="150000"/>
              </a:lnSpc>
            </a:pPr>
            <a:r>
              <a:rPr lang="en-US" dirty="0" smtClean="0"/>
              <a:t>First year</a:t>
            </a:r>
          </a:p>
          <a:p>
            <a:pPr lvl="2">
              <a:lnSpc>
                <a:spcPct val="150000"/>
              </a:lnSpc>
            </a:pPr>
            <a:r>
              <a:rPr lang="en-US" sz="2600" dirty="0" smtClean="0"/>
              <a:t>Ten sections of 90 students</a:t>
            </a:r>
          </a:p>
          <a:p>
            <a:pPr lvl="2">
              <a:lnSpc>
                <a:spcPct val="150000"/>
              </a:lnSpc>
            </a:pPr>
            <a:r>
              <a:rPr lang="en-US" sz="2600" dirty="0" smtClean="0"/>
              <a:t>Uniform curriculum, common syllabi</a:t>
            </a:r>
          </a:p>
          <a:p>
            <a:pPr lvl="1">
              <a:lnSpc>
                <a:spcPct val="150000"/>
              </a:lnSpc>
            </a:pPr>
            <a:r>
              <a:rPr lang="en-US" dirty="0" smtClean="0"/>
              <a:t>Grading: fixed curve, participation = 50%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099">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28600"/>
            <a:ext cx="8229600" cy="762000"/>
          </a:xfrm>
        </p:spPr>
        <p:txBody>
          <a:bodyPr/>
          <a:lstStyle/>
          <a:p>
            <a:r>
              <a:rPr lang="en-US" b="1" dirty="0" smtClean="0">
                <a:solidFill>
                  <a:srgbClr val="800000"/>
                </a:solidFill>
              </a:rPr>
              <a:t>SETs at HBS</a:t>
            </a:r>
            <a:endParaRPr lang="en-US" dirty="0" smtClean="0">
              <a:solidFill>
                <a:srgbClr val="800000"/>
              </a:solidFill>
            </a:endParaRPr>
          </a:p>
        </p:txBody>
      </p:sp>
      <p:sp>
        <p:nvSpPr>
          <p:cNvPr id="5123" name="Content Placeholder 2"/>
          <p:cNvSpPr>
            <a:spLocks noGrp="1"/>
          </p:cNvSpPr>
          <p:nvPr>
            <p:ph idx="1"/>
          </p:nvPr>
        </p:nvSpPr>
        <p:spPr>
          <a:xfrm>
            <a:off x="228600" y="990600"/>
            <a:ext cx="8915400" cy="5486400"/>
          </a:xfrm>
        </p:spPr>
        <p:txBody>
          <a:bodyPr/>
          <a:lstStyle/>
          <a:p>
            <a:pPr lvl="1">
              <a:buFont typeface="Arial" pitchFamily="34" charset="0"/>
              <a:buChar char="•"/>
            </a:pPr>
            <a:r>
              <a:rPr lang="en-US" dirty="0" smtClean="0"/>
              <a:t>Course and Instructor sections</a:t>
            </a:r>
          </a:p>
          <a:p>
            <a:pPr lvl="1">
              <a:buFont typeface="Arial" pitchFamily="34" charset="0"/>
              <a:buChar char="•"/>
            </a:pPr>
            <a:endParaRPr lang="en-US" sz="1000" dirty="0" smtClean="0"/>
          </a:p>
          <a:p>
            <a:pPr lvl="1">
              <a:buFont typeface="Arial" pitchFamily="34" charset="0"/>
              <a:buChar char="•"/>
            </a:pPr>
            <a:r>
              <a:rPr lang="en-US" dirty="0" smtClean="0"/>
              <a:t>Quantitative ratings (1-7)</a:t>
            </a:r>
          </a:p>
          <a:p>
            <a:pPr lvl="2">
              <a:buFont typeface="Arial" pitchFamily="34" charset="0"/>
              <a:buChar char="•"/>
            </a:pPr>
            <a:r>
              <a:rPr lang="en-US" dirty="0" smtClean="0"/>
              <a:t>Quality standards, discussion management, managerial relevance, responsiveness to students, overall effectiveness of the instructor</a:t>
            </a:r>
          </a:p>
          <a:p>
            <a:pPr lvl="2">
              <a:buFont typeface="Arial" pitchFamily="34" charset="0"/>
              <a:buChar char="•"/>
            </a:pPr>
            <a:endParaRPr lang="en-US" sz="1000" dirty="0" smtClean="0"/>
          </a:p>
          <a:p>
            <a:pPr lvl="1">
              <a:buFont typeface="Arial" pitchFamily="34" charset="0"/>
              <a:buChar char="•"/>
            </a:pPr>
            <a:r>
              <a:rPr lang="en-US" dirty="0" smtClean="0"/>
              <a:t>Qualitative questions</a:t>
            </a:r>
          </a:p>
          <a:p>
            <a:pPr lvl="2">
              <a:buFont typeface="Arial" pitchFamily="34" charset="0"/>
              <a:buChar char="•"/>
            </a:pPr>
            <a:r>
              <a:rPr lang="en-US" dirty="0" smtClean="0"/>
              <a:t>2-3 things instructor did well, should continue to do</a:t>
            </a:r>
          </a:p>
          <a:p>
            <a:pPr lvl="2">
              <a:buFont typeface="Arial" pitchFamily="34" charset="0"/>
              <a:buChar char="•"/>
            </a:pPr>
            <a:r>
              <a:rPr lang="en-US" dirty="0" smtClean="0"/>
              <a:t>2-3 things to focus on for improving effectiveness</a:t>
            </a:r>
          </a:p>
          <a:p>
            <a:pPr lvl="2">
              <a:buFont typeface="Arial" pitchFamily="34" charset="0"/>
              <a:buChar char="•"/>
            </a:pPr>
            <a:endParaRPr lang="en-US" sz="1000" dirty="0" smtClean="0"/>
          </a:p>
          <a:p>
            <a:pPr lvl="1">
              <a:buFont typeface="Arial" pitchFamily="34" charset="0"/>
              <a:buChar char="•"/>
            </a:pPr>
            <a:r>
              <a:rPr lang="en-US" dirty="0" smtClean="0"/>
              <a:t>Demographic questions</a:t>
            </a:r>
          </a:p>
          <a:p>
            <a:pPr lvl="2">
              <a:buFont typeface="Arial" pitchFamily="34" charset="0"/>
              <a:buChar char="•"/>
            </a:pPr>
            <a:r>
              <a:rPr lang="en-US" dirty="0" smtClean="0"/>
              <a:t>Prior understanding of the field (1-7)</a:t>
            </a:r>
          </a:p>
          <a:p>
            <a:pPr lvl="2">
              <a:buFont typeface="Arial" pitchFamily="34" charset="0"/>
              <a:buChar char="•"/>
            </a:pPr>
            <a:r>
              <a:rPr lang="en-US" dirty="0" smtClean="0"/>
              <a:t>Gender, citizenship (US/</a:t>
            </a:r>
            <a:r>
              <a:rPr lang="en-US" dirty="0" err="1" smtClean="0"/>
              <a:t>nonUS</a:t>
            </a:r>
            <a:r>
              <a:rPr lang="en-US" dirty="0" smtClean="0"/>
              <a:t>)</a:t>
            </a:r>
          </a:p>
          <a:p>
            <a:endParaRPr lang="en-US" b="1" dirty="0" smtClean="0"/>
          </a:p>
          <a:p>
            <a:pPr lvl="1"/>
            <a:endParaRPr lang="en-US" b="1"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2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2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2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CTL">
  <a:themeElements>
    <a:clrScheme name="CC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CT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50800" cap="flat" cmpd="sng" algn="ctr">
          <a:solidFill>
            <a:srgbClr val="8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50800" cap="flat" cmpd="sng" algn="ctr">
          <a:solidFill>
            <a:srgbClr val="8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C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C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C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C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C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C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CT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C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C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C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C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C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CCTL</Template>
  <TotalTime>31564</TotalTime>
  <Words>501</Words>
  <Application>Microsoft Macintosh PowerPoint</Application>
  <PresentationFormat>On-screen Show (4:3)</PresentationFormat>
  <Paragraphs>90</Paragraphs>
  <Slides>15</Slides>
  <Notes>15</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CCTL</vt:lpstr>
      <vt:lpstr>Making the Most of Student Evaluations</vt:lpstr>
      <vt:lpstr>Agenda</vt:lpstr>
      <vt:lpstr>What’s one thing you would like to learn from your students to improve your instruction? </vt:lpstr>
      <vt:lpstr>What’s one thing you would like to learn from your students to improve your instruction? </vt:lpstr>
      <vt:lpstr>What’s one thing you would like to learn from your students to improve your instruction? </vt:lpstr>
      <vt:lpstr>What’s one thing you would like to learn from your students to improve your instruction? </vt:lpstr>
      <vt:lpstr>What’s one thing you would like to learn from your students to improve your instruction?</vt:lpstr>
      <vt:lpstr>HBS Context</vt:lpstr>
      <vt:lpstr>SETs at HBS</vt:lpstr>
      <vt:lpstr>Dave Anderson</vt:lpstr>
      <vt:lpstr>Insights &amp; Surprises</vt:lpstr>
      <vt:lpstr>Strategies and Takeaways</vt:lpstr>
      <vt:lpstr>What’s one STRATEGY YOU USE WHEN REVIEWING YOUR EVALUATIONS? </vt:lpstr>
      <vt:lpstr>PowerPoint Presentation</vt:lpstr>
      <vt:lpstr>PowerPoint Presentation</vt:lpstr>
    </vt:vector>
  </TitlesOfParts>
  <Company>Harvard Business School</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HBS User</dc:creator>
  <cp:lastModifiedBy>Bill Wisser</cp:lastModifiedBy>
  <cp:revision>416</cp:revision>
  <dcterms:created xsi:type="dcterms:W3CDTF">2006-10-04T15:48:46Z</dcterms:created>
  <dcterms:modified xsi:type="dcterms:W3CDTF">2017-09-21T14:12:02Z</dcterms:modified>
</cp:coreProperties>
</file>