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16" r:id="rId2"/>
    <p:sldId id="464" r:id="rId3"/>
    <p:sldId id="465" r:id="rId4"/>
    <p:sldId id="263" r:id="rId5"/>
    <p:sldId id="466" r:id="rId6"/>
    <p:sldId id="269" r:id="rId7"/>
    <p:sldId id="273" r:id="rId8"/>
    <p:sldId id="467" r:id="rId9"/>
    <p:sldId id="468" r:id="rId10"/>
    <p:sldId id="469" r:id="rId11"/>
    <p:sldId id="472" r:id="rId12"/>
    <p:sldId id="4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89"/>
    <p:restoredTop sz="72817"/>
  </p:normalViewPr>
  <p:slideViewPr>
    <p:cSldViewPr snapToGrid="0" snapToObjects="1">
      <p:cViewPr varScale="1">
        <p:scale>
          <a:sx n="74" d="100"/>
          <a:sy n="74" d="100"/>
        </p:scale>
        <p:origin x="776" y="1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2F529-4E25-5D4C-848A-CF0EB00D6860}"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51434DA0-C6F5-9446-8711-C96BF9AF1CE7}">
      <dgm:prSet/>
      <dgm:spPr/>
      <dgm:t>
        <a:bodyPr/>
        <a:lstStyle/>
        <a:p>
          <a:pPr rtl="0"/>
          <a:r>
            <a:rPr lang="en-US" b="1"/>
            <a:t>Emotions</a:t>
          </a:r>
        </a:p>
      </dgm:t>
    </dgm:pt>
    <dgm:pt modelId="{B72CFD73-B728-B547-BE63-FD605F3ABBE5}" type="parTrans" cxnId="{3E6ADF08-3B71-B04E-87E5-49B0B3847841}">
      <dgm:prSet/>
      <dgm:spPr/>
      <dgm:t>
        <a:bodyPr/>
        <a:lstStyle/>
        <a:p>
          <a:endParaRPr lang="en-US"/>
        </a:p>
      </dgm:t>
    </dgm:pt>
    <dgm:pt modelId="{7AE4B19B-516E-234E-9304-6331ED037552}" type="sibTrans" cxnId="{3E6ADF08-3B71-B04E-87E5-49B0B3847841}">
      <dgm:prSet/>
      <dgm:spPr/>
      <dgm:t>
        <a:bodyPr/>
        <a:lstStyle/>
        <a:p>
          <a:endParaRPr lang="en-US"/>
        </a:p>
      </dgm:t>
    </dgm:pt>
    <dgm:pt modelId="{11B5A42F-B9B0-1E46-8EEC-DDF10463CDB3}">
      <dgm:prSet/>
      <dgm:spPr/>
      <dgm:t>
        <a:bodyPr/>
        <a:lstStyle/>
        <a:p>
          <a:r>
            <a:rPr lang="en-US" b="1" dirty="0"/>
            <a:t>Process</a:t>
          </a:r>
        </a:p>
      </dgm:t>
    </dgm:pt>
    <dgm:pt modelId="{9C31D09E-035F-0244-80CA-497050B47A02}" type="parTrans" cxnId="{E95551D8-DADD-2943-A20D-8B0ABA5EF016}">
      <dgm:prSet/>
      <dgm:spPr/>
      <dgm:t>
        <a:bodyPr/>
        <a:lstStyle/>
        <a:p>
          <a:endParaRPr lang="en-US"/>
        </a:p>
      </dgm:t>
    </dgm:pt>
    <dgm:pt modelId="{DA0E20A1-ADEC-B944-BAF3-059086371614}" type="sibTrans" cxnId="{E95551D8-DADD-2943-A20D-8B0ABA5EF016}">
      <dgm:prSet/>
      <dgm:spPr/>
      <dgm:t>
        <a:bodyPr/>
        <a:lstStyle/>
        <a:p>
          <a:endParaRPr lang="en-US"/>
        </a:p>
      </dgm:t>
    </dgm:pt>
    <dgm:pt modelId="{E3EB4E22-3A6B-FA41-940D-28E05C9F2289}">
      <dgm:prSet/>
      <dgm:spPr/>
      <dgm:t>
        <a:bodyPr/>
        <a:lstStyle/>
        <a:p>
          <a:r>
            <a:rPr lang="en-US" b="1" dirty="0"/>
            <a:t>Communication</a:t>
          </a:r>
        </a:p>
      </dgm:t>
    </dgm:pt>
    <dgm:pt modelId="{9869D08D-8748-524B-9746-1F6B8A8FD9D6}" type="parTrans" cxnId="{D8196269-4D44-334D-98FD-5C718B77CB75}">
      <dgm:prSet/>
      <dgm:spPr/>
      <dgm:t>
        <a:bodyPr/>
        <a:lstStyle/>
        <a:p>
          <a:endParaRPr lang="en-US"/>
        </a:p>
      </dgm:t>
    </dgm:pt>
    <dgm:pt modelId="{2789E6EC-8ED1-834C-A607-27DD87484753}" type="sibTrans" cxnId="{D8196269-4D44-334D-98FD-5C718B77CB75}">
      <dgm:prSet/>
      <dgm:spPr/>
      <dgm:t>
        <a:bodyPr/>
        <a:lstStyle/>
        <a:p>
          <a:endParaRPr lang="en-US"/>
        </a:p>
      </dgm:t>
    </dgm:pt>
    <dgm:pt modelId="{22025387-3379-5A4D-A42C-60418892AD54}" type="pres">
      <dgm:prSet presAssocID="{8A12F529-4E25-5D4C-848A-CF0EB00D6860}" presName="cycle" presStyleCnt="0">
        <dgm:presLayoutVars>
          <dgm:dir/>
          <dgm:resizeHandles val="exact"/>
        </dgm:presLayoutVars>
      </dgm:prSet>
      <dgm:spPr/>
    </dgm:pt>
    <dgm:pt modelId="{F2E0440A-3969-3548-849A-3368A1C4FA87}" type="pres">
      <dgm:prSet presAssocID="{51434DA0-C6F5-9446-8711-C96BF9AF1CE7}" presName="node" presStyleLbl="node1" presStyleIdx="0" presStyleCnt="3">
        <dgm:presLayoutVars>
          <dgm:bulletEnabled val="1"/>
        </dgm:presLayoutVars>
      </dgm:prSet>
      <dgm:spPr/>
    </dgm:pt>
    <dgm:pt modelId="{1CF5ECBF-8736-9E48-8044-A1B17999D8CB}" type="pres">
      <dgm:prSet presAssocID="{7AE4B19B-516E-234E-9304-6331ED037552}" presName="sibTrans" presStyleLbl="sibTrans2D1" presStyleIdx="0" presStyleCnt="3"/>
      <dgm:spPr/>
    </dgm:pt>
    <dgm:pt modelId="{15C298A9-BD53-D142-9825-EAA2BDFC4253}" type="pres">
      <dgm:prSet presAssocID="{7AE4B19B-516E-234E-9304-6331ED037552}" presName="connectorText" presStyleLbl="sibTrans2D1" presStyleIdx="0" presStyleCnt="3"/>
      <dgm:spPr/>
    </dgm:pt>
    <dgm:pt modelId="{67C00743-1AA9-8C45-9420-BF9EC425ECF2}" type="pres">
      <dgm:prSet presAssocID="{11B5A42F-B9B0-1E46-8EEC-DDF10463CDB3}" presName="node" presStyleLbl="node1" presStyleIdx="1" presStyleCnt="3">
        <dgm:presLayoutVars>
          <dgm:bulletEnabled val="1"/>
        </dgm:presLayoutVars>
      </dgm:prSet>
      <dgm:spPr/>
    </dgm:pt>
    <dgm:pt modelId="{84E1C437-CE9E-1247-AEE2-510D963C298D}" type="pres">
      <dgm:prSet presAssocID="{DA0E20A1-ADEC-B944-BAF3-059086371614}" presName="sibTrans" presStyleLbl="sibTrans2D1" presStyleIdx="1" presStyleCnt="3"/>
      <dgm:spPr/>
    </dgm:pt>
    <dgm:pt modelId="{AB4D59CB-9DFC-B543-AEB3-CA413C733CFE}" type="pres">
      <dgm:prSet presAssocID="{DA0E20A1-ADEC-B944-BAF3-059086371614}" presName="connectorText" presStyleLbl="sibTrans2D1" presStyleIdx="1" presStyleCnt="3"/>
      <dgm:spPr/>
    </dgm:pt>
    <dgm:pt modelId="{6E886311-FE5F-6D48-9349-F9CCDA0FCA13}" type="pres">
      <dgm:prSet presAssocID="{E3EB4E22-3A6B-FA41-940D-28E05C9F2289}" presName="node" presStyleLbl="node1" presStyleIdx="2" presStyleCnt="3">
        <dgm:presLayoutVars>
          <dgm:bulletEnabled val="1"/>
        </dgm:presLayoutVars>
      </dgm:prSet>
      <dgm:spPr/>
    </dgm:pt>
    <dgm:pt modelId="{3CF4FE70-CA57-0543-A634-1707574A9F4E}" type="pres">
      <dgm:prSet presAssocID="{2789E6EC-8ED1-834C-A607-27DD87484753}" presName="sibTrans" presStyleLbl="sibTrans2D1" presStyleIdx="2" presStyleCnt="3"/>
      <dgm:spPr/>
    </dgm:pt>
    <dgm:pt modelId="{FA27F3C1-C186-6643-B8E0-E4CF7BCAB194}" type="pres">
      <dgm:prSet presAssocID="{2789E6EC-8ED1-834C-A607-27DD87484753}" presName="connectorText" presStyleLbl="sibTrans2D1" presStyleIdx="2" presStyleCnt="3"/>
      <dgm:spPr/>
    </dgm:pt>
  </dgm:ptLst>
  <dgm:cxnLst>
    <dgm:cxn modelId="{C97E4502-56D6-F540-84C2-E98DC4B204F6}" type="presOf" srcId="{2789E6EC-8ED1-834C-A607-27DD87484753}" destId="{3CF4FE70-CA57-0543-A634-1707574A9F4E}" srcOrd="0" destOrd="0" presId="urn:microsoft.com/office/officeart/2005/8/layout/cycle2"/>
    <dgm:cxn modelId="{3E6ADF08-3B71-B04E-87E5-49B0B3847841}" srcId="{8A12F529-4E25-5D4C-848A-CF0EB00D6860}" destId="{51434DA0-C6F5-9446-8711-C96BF9AF1CE7}" srcOrd="0" destOrd="0" parTransId="{B72CFD73-B728-B547-BE63-FD605F3ABBE5}" sibTransId="{7AE4B19B-516E-234E-9304-6331ED037552}"/>
    <dgm:cxn modelId="{E5C17A28-F378-4F4C-B26D-BC3C0E20AAC4}" type="presOf" srcId="{DA0E20A1-ADEC-B944-BAF3-059086371614}" destId="{84E1C437-CE9E-1247-AEE2-510D963C298D}" srcOrd="0" destOrd="0" presId="urn:microsoft.com/office/officeart/2005/8/layout/cycle2"/>
    <dgm:cxn modelId="{D8196269-4D44-334D-98FD-5C718B77CB75}" srcId="{8A12F529-4E25-5D4C-848A-CF0EB00D6860}" destId="{E3EB4E22-3A6B-FA41-940D-28E05C9F2289}" srcOrd="2" destOrd="0" parTransId="{9869D08D-8748-524B-9746-1F6B8A8FD9D6}" sibTransId="{2789E6EC-8ED1-834C-A607-27DD87484753}"/>
    <dgm:cxn modelId="{8EDB1B8B-2692-E840-814A-00F10B5407FC}" type="presOf" srcId="{51434DA0-C6F5-9446-8711-C96BF9AF1CE7}" destId="{F2E0440A-3969-3548-849A-3368A1C4FA87}" srcOrd="0" destOrd="0" presId="urn:microsoft.com/office/officeart/2005/8/layout/cycle2"/>
    <dgm:cxn modelId="{5E3EEA8C-53FA-1447-8B72-0663B82DB5B6}" type="presOf" srcId="{E3EB4E22-3A6B-FA41-940D-28E05C9F2289}" destId="{6E886311-FE5F-6D48-9349-F9CCDA0FCA13}" srcOrd="0" destOrd="0" presId="urn:microsoft.com/office/officeart/2005/8/layout/cycle2"/>
    <dgm:cxn modelId="{4FB9F490-DF72-D842-9DDD-2F8DD9F8C33C}" type="presOf" srcId="{8A12F529-4E25-5D4C-848A-CF0EB00D6860}" destId="{22025387-3379-5A4D-A42C-60418892AD54}" srcOrd="0" destOrd="0" presId="urn:microsoft.com/office/officeart/2005/8/layout/cycle2"/>
    <dgm:cxn modelId="{C5BCEFB0-3FC1-594A-B0B7-96C46B38385D}" type="presOf" srcId="{11B5A42F-B9B0-1E46-8EEC-DDF10463CDB3}" destId="{67C00743-1AA9-8C45-9420-BF9EC425ECF2}" srcOrd="0" destOrd="0" presId="urn:microsoft.com/office/officeart/2005/8/layout/cycle2"/>
    <dgm:cxn modelId="{FE1111C2-5EE1-4E48-9213-1523AB6A2D25}" type="presOf" srcId="{DA0E20A1-ADEC-B944-BAF3-059086371614}" destId="{AB4D59CB-9DFC-B543-AEB3-CA413C733CFE}" srcOrd="1" destOrd="0" presId="urn:microsoft.com/office/officeart/2005/8/layout/cycle2"/>
    <dgm:cxn modelId="{B29EB8CB-80C8-414A-AF51-46D326F64F6E}" type="presOf" srcId="{2789E6EC-8ED1-834C-A607-27DD87484753}" destId="{FA27F3C1-C186-6643-B8E0-E4CF7BCAB194}" srcOrd="1" destOrd="0" presId="urn:microsoft.com/office/officeart/2005/8/layout/cycle2"/>
    <dgm:cxn modelId="{E95551D8-DADD-2943-A20D-8B0ABA5EF016}" srcId="{8A12F529-4E25-5D4C-848A-CF0EB00D6860}" destId="{11B5A42F-B9B0-1E46-8EEC-DDF10463CDB3}" srcOrd="1" destOrd="0" parTransId="{9C31D09E-035F-0244-80CA-497050B47A02}" sibTransId="{DA0E20A1-ADEC-B944-BAF3-059086371614}"/>
    <dgm:cxn modelId="{8CE28DDB-F946-C042-B0EE-4C6F80670203}" type="presOf" srcId="{7AE4B19B-516E-234E-9304-6331ED037552}" destId="{1CF5ECBF-8736-9E48-8044-A1B17999D8CB}" srcOrd="0" destOrd="0" presId="urn:microsoft.com/office/officeart/2005/8/layout/cycle2"/>
    <dgm:cxn modelId="{E1C9A6FF-8B88-0447-B6AC-5951B7218088}" type="presOf" srcId="{7AE4B19B-516E-234E-9304-6331ED037552}" destId="{15C298A9-BD53-D142-9825-EAA2BDFC4253}" srcOrd="1" destOrd="0" presId="urn:microsoft.com/office/officeart/2005/8/layout/cycle2"/>
    <dgm:cxn modelId="{83F5FA34-D92A-484D-907E-A2DB4ADACFD9}" type="presParOf" srcId="{22025387-3379-5A4D-A42C-60418892AD54}" destId="{F2E0440A-3969-3548-849A-3368A1C4FA87}" srcOrd="0" destOrd="0" presId="urn:microsoft.com/office/officeart/2005/8/layout/cycle2"/>
    <dgm:cxn modelId="{5B341FB2-28DD-2145-8BA4-D1EC409919FD}" type="presParOf" srcId="{22025387-3379-5A4D-A42C-60418892AD54}" destId="{1CF5ECBF-8736-9E48-8044-A1B17999D8CB}" srcOrd="1" destOrd="0" presId="urn:microsoft.com/office/officeart/2005/8/layout/cycle2"/>
    <dgm:cxn modelId="{80054338-2785-F449-8F33-D85D1A2E0FF6}" type="presParOf" srcId="{1CF5ECBF-8736-9E48-8044-A1B17999D8CB}" destId="{15C298A9-BD53-D142-9825-EAA2BDFC4253}" srcOrd="0" destOrd="0" presId="urn:microsoft.com/office/officeart/2005/8/layout/cycle2"/>
    <dgm:cxn modelId="{0500D76F-58DC-6D48-B735-D7ADE3E1F570}" type="presParOf" srcId="{22025387-3379-5A4D-A42C-60418892AD54}" destId="{67C00743-1AA9-8C45-9420-BF9EC425ECF2}" srcOrd="2" destOrd="0" presId="urn:microsoft.com/office/officeart/2005/8/layout/cycle2"/>
    <dgm:cxn modelId="{F500366C-2D42-1F4D-9DFA-2358535569C9}" type="presParOf" srcId="{22025387-3379-5A4D-A42C-60418892AD54}" destId="{84E1C437-CE9E-1247-AEE2-510D963C298D}" srcOrd="3" destOrd="0" presId="urn:microsoft.com/office/officeart/2005/8/layout/cycle2"/>
    <dgm:cxn modelId="{91DFA72A-51A9-2B4E-9473-7F4DECEF8FF1}" type="presParOf" srcId="{84E1C437-CE9E-1247-AEE2-510D963C298D}" destId="{AB4D59CB-9DFC-B543-AEB3-CA413C733CFE}" srcOrd="0" destOrd="0" presId="urn:microsoft.com/office/officeart/2005/8/layout/cycle2"/>
    <dgm:cxn modelId="{0E36A9D7-3B5E-574A-9126-7203D7FCDFE2}" type="presParOf" srcId="{22025387-3379-5A4D-A42C-60418892AD54}" destId="{6E886311-FE5F-6D48-9349-F9CCDA0FCA13}" srcOrd="4" destOrd="0" presId="urn:microsoft.com/office/officeart/2005/8/layout/cycle2"/>
    <dgm:cxn modelId="{14ADE9F3-7574-8049-9740-4319B86BE773}" type="presParOf" srcId="{22025387-3379-5A4D-A42C-60418892AD54}" destId="{3CF4FE70-CA57-0543-A634-1707574A9F4E}" srcOrd="5" destOrd="0" presId="urn:microsoft.com/office/officeart/2005/8/layout/cycle2"/>
    <dgm:cxn modelId="{BA95248D-4374-244C-939F-2CDD53EAF84C}" type="presParOf" srcId="{3CF4FE70-CA57-0543-A634-1707574A9F4E}" destId="{FA27F3C1-C186-6643-B8E0-E4CF7BCAB19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2F529-4E25-5D4C-848A-CF0EB00D6860}"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51434DA0-C6F5-9446-8711-C96BF9AF1CE7}">
      <dgm:prSet custT="1"/>
      <dgm:spPr>
        <a:solidFill>
          <a:schemeClr val="accent2"/>
        </a:solidFill>
        <a:ln>
          <a:solidFill>
            <a:schemeClr val="accent2"/>
          </a:solidFill>
        </a:ln>
      </dgm:spPr>
      <dgm:t>
        <a:bodyPr/>
        <a:lstStyle/>
        <a:p>
          <a:pPr rtl="0"/>
          <a:r>
            <a:rPr lang="en-US" sz="1600" b="1"/>
            <a:t>Emotions</a:t>
          </a:r>
        </a:p>
      </dgm:t>
    </dgm:pt>
    <dgm:pt modelId="{B72CFD73-B728-B547-BE63-FD605F3ABBE5}" type="parTrans" cxnId="{3E6ADF08-3B71-B04E-87E5-49B0B3847841}">
      <dgm:prSet/>
      <dgm:spPr/>
      <dgm:t>
        <a:bodyPr/>
        <a:lstStyle/>
        <a:p>
          <a:endParaRPr lang="en-US" sz="1400"/>
        </a:p>
      </dgm:t>
    </dgm:pt>
    <dgm:pt modelId="{7AE4B19B-516E-234E-9304-6331ED037552}" type="sibTrans" cxnId="{3E6ADF08-3B71-B04E-87E5-49B0B3847841}">
      <dgm:prSet custT="1"/>
      <dgm:spPr/>
      <dgm:t>
        <a:bodyPr/>
        <a:lstStyle/>
        <a:p>
          <a:endParaRPr lang="en-US" sz="1400"/>
        </a:p>
      </dgm:t>
    </dgm:pt>
    <dgm:pt modelId="{11B5A42F-B9B0-1E46-8EEC-DDF10463CDB3}">
      <dgm:prSet custT="1"/>
      <dgm:spPr>
        <a:solidFill>
          <a:schemeClr val="accent2"/>
        </a:solidFill>
        <a:ln>
          <a:solidFill>
            <a:schemeClr val="accent2"/>
          </a:solidFill>
        </a:ln>
      </dgm:spPr>
      <dgm:t>
        <a:bodyPr/>
        <a:lstStyle/>
        <a:p>
          <a:r>
            <a:rPr lang="en-US" sz="1600" b="1" dirty="0"/>
            <a:t>Process</a:t>
          </a:r>
        </a:p>
      </dgm:t>
    </dgm:pt>
    <dgm:pt modelId="{9C31D09E-035F-0244-80CA-497050B47A02}" type="parTrans" cxnId="{E95551D8-DADD-2943-A20D-8B0ABA5EF016}">
      <dgm:prSet/>
      <dgm:spPr/>
      <dgm:t>
        <a:bodyPr/>
        <a:lstStyle/>
        <a:p>
          <a:endParaRPr lang="en-US" sz="1400"/>
        </a:p>
      </dgm:t>
    </dgm:pt>
    <dgm:pt modelId="{DA0E20A1-ADEC-B944-BAF3-059086371614}" type="sibTrans" cxnId="{E95551D8-DADD-2943-A20D-8B0ABA5EF016}">
      <dgm:prSet custT="1"/>
      <dgm:spPr/>
      <dgm:t>
        <a:bodyPr/>
        <a:lstStyle/>
        <a:p>
          <a:endParaRPr lang="en-US" sz="1400"/>
        </a:p>
      </dgm:t>
    </dgm:pt>
    <dgm:pt modelId="{E3EB4E22-3A6B-FA41-940D-28E05C9F2289}">
      <dgm:prSet custT="1"/>
      <dgm:spPr>
        <a:solidFill>
          <a:schemeClr val="accent2"/>
        </a:solidFill>
        <a:ln>
          <a:solidFill>
            <a:schemeClr val="accent2"/>
          </a:solidFill>
        </a:ln>
      </dgm:spPr>
      <dgm:t>
        <a:bodyPr/>
        <a:lstStyle/>
        <a:p>
          <a:r>
            <a:rPr lang="en-US" sz="1600" b="1" dirty="0"/>
            <a:t>Communication</a:t>
          </a:r>
        </a:p>
      </dgm:t>
    </dgm:pt>
    <dgm:pt modelId="{9869D08D-8748-524B-9746-1F6B8A8FD9D6}" type="parTrans" cxnId="{D8196269-4D44-334D-98FD-5C718B77CB75}">
      <dgm:prSet/>
      <dgm:spPr/>
      <dgm:t>
        <a:bodyPr/>
        <a:lstStyle/>
        <a:p>
          <a:endParaRPr lang="en-US" sz="1400"/>
        </a:p>
      </dgm:t>
    </dgm:pt>
    <dgm:pt modelId="{2789E6EC-8ED1-834C-A607-27DD87484753}" type="sibTrans" cxnId="{D8196269-4D44-334D-98FD-5C718B77CB75}">
      <dgm:prSet custT="1"/>
      <dgm:spPr/>
      <dgm:t>
        <a:bodyPr/>
        <a:lstStyle/>
        <a:p>
          <a:endParaRPr lang="en-US" sz="1400"/>
        </a:p>
      </dgm:t>
    </dgm:pt>
    <dgm:pt modelId="{22025387-3379-5A4D-A42C-60418892AD54}" type="pres">
      <dgm:prSet presAssocID="{8A12F529-4E25-5D4C-848A-CF0EB00D6860}" presName="cycle" presStyleCnt="0">
        <dgm:presLayoutVars>
          <dgm:dir/>
          <dgm:resizeHandles val="exact"/>
        </dgm:presLayoutVars>
      </dgm:prSet>
      <dgm:spPr/>
    </dgm:pt>
    <dgm:pt modelId="{F2E0440A-3969-3548-849A-3368A1C4FA87}" type="pres">
      <dgm:prSet presAssocID="{51434DA0-C6F5-9446-8711-C96BF9AF1CE7}" presName="node" presStyleLbl="node1" presStyleIdx="0" presStyleCnt="3">
        <dgm:presLayoutVars>
          <dgm:bulletEnabled val="1"/>
        </dgm:presLayoutVars>
      </dgm:prSet>
      <dgm:spPr/>
    </dgm:pt>
    <dgm:pt modelId="{1CF5ECBF-8736-9E48-8044-A1B17999D8CB}" type="pres">
      <dgm:prSet presAssocID="{7AE4B19B-516E-234E-9304-6331ED037552}" presName="sibTrans" presStyleLbl="sibTrans2D1" presStyleIdx="0" presStyleCnt="3"/>
      <dgm:spPr/>
    </dgm:pt>
    <dgm:pt modelId="{15C298A9-BD53-D142-9825-EAA2BDFC4253}" type="pres">
      <dgm:prSet presAssocID="{7AE4B19B-516E-234E-9304-6331ED037552}" presName="connectorText" presStyleLbl="sibTrans2D1" presStyleIdx="0" presStyleCnt="3"/>
      <dgm:spPr/>
    </dgm:pt>
    <dgm:pt modelId="{67C00743-1AA9-8C45-9420-BF9EC425ECF2}" type="pres">
      <dgm:prSet presAssocID="{11B5A42F-B9B0-1E46-8EEC-DDF10463CDB3}" presName="node" presStyleLbl="node1" presStyleIdx="1" presStyleCnt="3">
        <dgm:presLayoutVars>
          <dgm:bulletEnabled val="1"/>
        </dgm:presLayoutVars>
      </dgm:prSet>
      <dgm:spPr/>
    </dgm:pt>
    <dgm:pt modelId="{84E1C437-CE9E-1247-AEE2-510D963C298D}" type="pres">
      <dgm:prSet presAssocID="{DA0E20A1-ADEC-B944-BAF3-059086371614}" presName="sibTrans" presStyleLbl="sibTrans2D1" presStyleIdx="1" presStyleCnt="3"/>
      <dgm:spPr/>
    </dgm:pt>
    <dgm:pt modelId="{AB4D59CB-9DFC-B543-AEB3-CA413C733CFE}" type="pres">
      <dgm:prSet presAssocID="{DA0E20A1-ADEC-B944-BAF3-059086371614}" presName="connectorText" presStyleLbl="sibTrans2D1" presStyleIdx="1" presStyleCnt="3"/>
      <dgm:spPr/>
    </dgm:pt>
    <dgm:pt modelId="{6E886311-FE5F-6D48-9349-F9CCDA0FCA13}" type="pres">
      <dgm:prSet presAssocID="{E3EB4E22-3A6B-FA41-940D-28E05C9F2289}" presName="node" presStyleLbl="node1" presStyleIdx="2" presStyleCnt="3">
        <dgm:presLayoutVars>
          <dgm:bulletEnabled val="1"/>
        </dgm:presLayoutVars>
      </dgm:prSet>
      <dgm:spPr/>
    </dgm:pt>
    <dgm:pt modelId="{3CF4FE70-CA57-0543-A634-1707574A9F4E}" type="pres">
      <dgm:prSet presAssocID="{2789E6EC-8ED1-834C-A607-27DD87484753}" presName="sibTrans" presStyleLbl="sibTrans2D1" presStyleIdx="2" presStyleCnt="3"/>
      <dgm:spPr/>
    </dgm:pt>
    <dgm:pt modelId="{FA27F3C1-C186-6643-B8E0-E4CF7BCAB194}" type="pres">
      <dgm:prSet presAssocID="{2789E6EC-8ED1-834C-A607-27DD87484753}" presName="connectorText" presStyleLbl="sibTrans2D1" presStyleIdx="2" presStyleCnt="3"/>
      <dgm:spPr/>
    </dgm:pt>
  </dgm:ptLst>
  <dgm:cxnLst>
    <dgm:cxn modelId="{A82F5803-0ADE-9C4D-9E97-A182B541CFCD}" type="presOf" srcId="{DA0E20A1-ADEC-B944-BAF3-059086371614}" destId="{AB4D59CB-9DFC-B543-AEB3-CA413C733CFE}" srcOrd="1" destOrd="0" presId="urn:microsoft.com/office/officeart/2005/8/layout/cycle2"/>
    <dgm:cxn modelId="{3E6ADF08-3B71-B04E-87E5-49B0B3847841}" srcId="{8A12F529-4E25-5D4C-848A-CF0EB00D6860}" destId="{51434DA0-C6F5-9446-8711-C96BF9AF1CE7}" srcOrd="0" destOrd="0" parTransId="{B72CFD73-B728-B547-BE63-FD605F3ABBE5}" sibTransId="{7AE4B19B-516E-234E-9304-6331ED037552}"/>
    <dgm:cxn modelId="{B6C21621-D559-BD4C-BFE3-1D763760644D}" type="presOf" srcId="{7AE4B19B-516E-234E-9304-6331ED037552}" destId="{1CF5ECBF-8736-9E48-8044-A1B17999D8CB}" srcOrd="0" destOrd="0" presId="urn:microsoft.com/office/officeart/2005/8/layout/cycle2"/>
    <dgm:cxn modelId="{37F59228-12EA-DA43-8BF5-6B0D2F19972A}" type="presOf" srcId="{8A12F529-4E25-5D4C-848A-CF0EB00D6860}" destId="{22025387-3379-5A4D-A42C-60418892AD54}" srcOrd="0" destOrd="0" presId="urn:microsoft.com/office/officeart/2005/8/layout/cycle2"/>
    <dgm:cxn modelId="{A1FFC729-D80D-7D47-96B2-290A25436CFA}" type="presOf" srcId="{DA0E20A1-ADEC-B944-BAF3-059086371614}" destId="{84E1C437-CE9E-1247-AEE2-510D963C298D}" srcOrd="0" destOrd="0" presId="urn:microsoft.com/office/officeart/2005/8/layout/cycle2"/>
    <dgm:cxn modelId="{D8196269-4D44-334D-98FD-5C718B77CB75}" srcId="{8A12F529-4E25-5D4C-848A-CF0EB00D6860}" destId="{E3EB4E22-3A6B-FA41-940D-28E05C9F2289}" srcOrd="2" destOrd="0" parTransId="{9869D08D-8748-524B-9746-1F6B8A8FD9D6}" sibTransId="{2789E6EC-8ED1-834C-A607-27DD87484753}"/>
    <dgm:cxn modelId="{88372572-B312-2B4C-B4FB-DC2FF782153C}" type="presOf" srcId="{7AE4B19B-516E-234E-9304-6331ED037552}" destId="{15C298A9-BD53-D142-9825-EAA2BDFC4253}" srcOrd="1" destOrd="0" presId="urn:microsoft.com/office/officeart/2005/8/layout/cycle2"/>
    <dgm:cxn modelId="{0F44647A-79A7-3948-AD1E-864FB24FDB75}" type="presOf" srcId="{51434DA0-C6F5-9446-8711-C96BF9AF1CE7}" destId="{F2E0440A-3969-3548-849A-3368A1C4FA87}" srcOrd="0" destOrd="0" presId="urn:microsoft.com/office/officeart/2005/8/layout/cycle2"/>
    <dgm:cxn modelId="{DA27117B-3F43-6F4D-9536-296C5F933B9A}" type="presOf" srcId="{11B5A42F-B9B0-1E46-8EEC-DDF10463CDB3}" destId="{67C00743-1AA9-8C45-9420-BF9EC425ECF2}" srcOrd="0" destOrd="0" presId="urn:microsoft.com/office/officeart/2005/8/layout/cycle2"/>
    <dgm:cxn modelId="{7E5481B2-A4AF-0244-AECE-ECC6D558384E}" type="presOf" srcId="{2789E6EC-8ED1-834C-A607-27DD87484753}" destId="{3CF4FE70-CA57-0543-A634-1707574A9F4E}" srcOrd="0" destOrd="0" presId="urn:microsoft.com/office/officeart/2005/8/layout/cycle2"/>
    <dgm:cxn modelId="{0F20BFC0-3F19-C348-928D-F961BC17BC7C}" type="presOf" srcId="{2789E6EC-8ED1-834C-A607-27DD87484753}" destId="{FA27F3C1-C186-6643-B8E0-E4CF7BCAB194}" srcOrd="1" destOrd="0" presId="urn:microsoft.com/office/officeart/2005/8/layout/cycle2"/>
    <dgm:cxn modelId="{E95551D8-DADD-2943-A20D-8B0ABA5EF016}" srcId="{8A12F529-4E25-5D4C-848A-CF0EB00D6860}" destId="{11B5A42F-B9B0-1E46-8EEC-DDF10463CDB3}" srcOrd="1" destOrd="0" parTransId="{9C31D09E-035F-0244-80CA-497050B47A02}" sibTransId="{DA0E20A1-ADEC-B944-BAF3-059086371614}"/>
    <dgm:cxn modelId="{D25461F1-EF3E-3147-B2D2-EDC4914B05D2}" type="presOf" srcId="{E3EB4E22-3A6B-FA41-940D-28E05C9F2289}" destId="{6E886311-FE5F-6D48-9349-F9CCDA0FCA13}" srcOrd="0" destOrd="0" presId="urn:microsoft.com/office/officeart/2005/8/layout/cycle2"/>
    <dgm:cxn modelId="{309A6AAA-0DE6-2A42-BB80-3E4C93428632}" type="presParOf" srcId="{22025387-3379-5A4D-A42C-60418892AD54}" destId="{F2E0440A-3969-3548-849A-3368A1C4FA87}" srcOrd="0" destOrd="0" presId="urn:microsoft.com/office/officeart/2005/8/layout/cycle2"/>
    <dgm:cxn modelId="{57CF7C43-CD36-194C-8373-27888D177CE7}" type="presParOf" srcId="{22025387-3379-5A4D-A42C-60418892AD54}" destId="{1CF5ECBF-8736-9E48-8044-A1B17999D8CB}" srcOrd="1" destOrd="0" presId="urn:microsoft.com/office/officeart/2005/8/layout/cycle2"/>
    <dgm:cxn modelId="{832ED8AA-7104-574D-8E15-2DF2D8B36F13}" type="presParOf" srcId="{1CF5ECBF-8736-9E48-8044-A1B17999D8CB}" destId="{15C298A9-BD53-D142-9825-EAA2BDFC4253}" srcOrd="0" destOrd="0" presId="urn:microsoft.com/office/officeart/2005/8/layout/cycle2"/>
    <dgm:cxn modelId="{659C9D11-53EA-0F44-BA13-5437B16AED71}" type="presParOf" srcId="{22025387-3379-5A4D-A42C-60418892AD54}" destId="{67C00743-1AA9-8C45-9420-BF9EC425ECF2}" srcOrd="2" destOrd="0" presId="urn:microsoft.com/office/officeart/2005/8/layout/cycle2"/>
    <dgm:cxn modelId="{25A243D7-3BCA-814C-B197-0FFB418B3BB1}" type="presParOf" srcId="{22025387-3379-5A4D-A42C-60418892AD54}" destId="{84E1C437-CE9E-1247-AEE2-510D963C298D}" srcOrd="3" destOrd="0" presId="urn:microsoft.com/office/officeart/2005/8/layout/cycle2"/>
    <dgm:cxn modelId="{FADCB582-9F94-634B-9E8C-876B782DCB62}" type="presParOf" srcId="{84E1C437-CE9E-1247-AEE2-510D963C298D}" destId="{AB4D59CB-9DFC-B543-AEB3-CA413C733CFE}" srcOrd="0" destOrd="0" presId="urn:microsoft.com/office/officeart/2005/8/layout/cycle2"/>
    <dgm:cxn modelId="{04CA9841-63B1-3E49-9FE0-F8C8C271E92D}" type="presParOf" srcId="{22025387-3379-5A4D-A42C-60418892AD54}" destId="{6E886311-FE5F-6D48-9349-F9CCDA0FCA13}" srcOrd="4" destOrd="0" presId="urn:microsoft.com/office/officeart/2005/8/layout/cycle2"/>
    <dgm:cxn modelId="{BD709BD4-B795-1A43-B11D-437F6DABA7F3}" type="presParOf" srcId="{22025387-3379-5A4D-A42C-60418892AD54}" destId="{3CF4FE70-CA57-0543-A634-1707574A9F4E}" srcOrd="5" destOrd="0" presId="urn:microsoft.com/office/officeart/2005/8/layout/cycle2"/>
    <dgm:cxn modelId="{2576AAD2-735B-E540-9BD6-BE1C45387073}" type="presParOf" srcId="{3CF4FE70-CA57-0543-A634-1707574A9F4E}" destId="{FA27F3C1-C186-6643-B8E0-E4CF7BCAB19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7958E-8EB0-C445-92D7-9B011844AA2B}" type="doc">
      <dgm:prSet loTypeId="urn:microsoft.com/office/officeart/2005/8/layout/gear1" loCatId="" qsTypeId="urn:microsoft.com/office/officeart/2005/8/quickstyle/simple1" qsCatId="simple" csTypeId="urn:microsoft.com/office/officeart/2005/8/colors/colorful2" csCatId="colorful" phldr="1"/>
      <dgm:spPr/>
    </dgm:pt>
    <dgm:pt modelId="{E4ECC7F4-C9E0-5940-89D3-0227E8D756B0}">
      <dgm:prSet phldrT="[Text]" custT="1"/>
      <dgm:spPr/>
      <dgm:t>
        <a:bodyPr/>
        <a:lstStyle/>
        <a:p>
          <a:r>
            <a:rPr lang="en-US" sz="1800" b="1" dirty="0"/>
            <a:t>Improvement</a:t>
          </a:r>
        </a:p>
      </dgm:t>
    </dgm:pt>
    <dgm:pt modelId="{A213EEDD-66CA-024C-A9B6-3B035B3A3B8E}" type="parTrans" cxnId="{2754EC0E-714A-6240-A89D-E5AA5FC1DBDC}">
      <dgm:prSet/>
      <dgm:spPr/>
      <dgm:t>
        <a:bodyPr/>
        <a:lstStyle/>
        <a:p>
          <a:endParaRPr lang="en-US" sz="1800" b="1"/>
        </a:p>
      </dgm:t>
    </dgm:pt>
    <dgm:pt modelId="{C0174BD0-01C1-B54A-8CB5-D9E0558AA9F3}" type="sibTrans" cxnId="{2754EC0E-714A-6240-A89D-E5AA5FC1DBDC}">
      <dgm:prSet/>
      <dgm:spPr/>
      <dgm:t>
        <a:bodyPr/>
        <a:lstStyle/>
        <a:p>
          <a:endParaRPr lang="en-US" sz="1800" b="1"/>
        </a:p>
      </dgm:t>
    </dgm:pt>
    <dgm:pt modelId="{EABFFA76-EB15-1B45-9C23-D866CACB24DD}">
      <dgm:prSet phldrT="[Text]" custT="1"/>
      <dgm:spPr/>
      <dgm:t>
        <a:bodyPr/>
        <a:lstStyle/>
        <a:p>
          <a:r>
            <a:rPr lang="en-US" sz="1800" b="1" dirty="0"/>
            <a:t>Continuous</a:t>
          </a:r>
        </a:p>
      </dgm:t>
    </dgm:pt>
    <dgm:pt modelId="{F346EB43-FDE6-FE42-A9C2-B0E0C3C43D0B}" type="parTrans" cxnId="{389A9BCD-59CC-FD46-86EE-7F60F7636AEA}">
      <dgm:prSet/>
      <dgm:spPr/>
      <dgm:t>
        <a:bodyPr/>
        <a:lstStyle/>
        <a:p>
          <a:endParaRPr lang="en-US" sz="1800" b="1"/>
        </a:p>
      </dgm:t>
    </dgm:pt>
    <dgm:pt modelId="{E44CC3EA-85CA-6E42-BD4C-BDAEF4720751}" type="sibTrans" cxnId="{389A9BCD-59CC-FD46-86EE-7F60F7636AEA}">
      <dgm:prSet/>
      <dgm:spPr/>
      <dgm:t>
        <a:bodyPr/>
        <a:lstStyle/>
        <a:p>
          <a:endParaRPr lang="en-US" sz="1800" b="1"/>
        </a:p>
      </dgm:t>
    </dgm:pt>
    <dgm:pt modelId="{8FAE20F4-E3F6-2746-9988-3434C764F098}">
      <dgm:prSet phldrT="[Text]" custT="1"/>
      <dgm:spPr/>
      <dgm:t>
        <a:bodyPr/>
        <a:lstStyle/>
        <a:p>
          <a:r>
            <a:rPr lang="en-US" sz="1800" b="1" dirty="0"/>
            <a:t>Quality </a:t>
          </a:r>
        </a:p>
      </dgm:t>
    </dgm:pt>
    <dgm:pt modelId="{17DD316D-407C-3542-9337-09B5E3DBBC39}" type="parTrans" cxnId="{42217DE4-E845-6B4C-B057-0FA10FF86639}">
      <dgm:prSet/>
      <dgm:spPr/>
      <dgm:t>
        <a:bodyPr/>
        <a:lstStyle/>
        <a:p>
          <a:endParaRPr lang="en-US" sz="1800" b="1"/>
        </a:p>
      </dgm:t>
    </dgm:pt>
    <dgm:pt modelId="{298F3C94-7CAC-3047-976F-AC0852BDFA5C}" type="sibTrans" cxnId="{42217DE4-E845-6B4C-B057-0FA10FF86639}">
      <dgm:prSet/>
      <dgm:spPr/>
      <dgm:t>
        <a:bodyPr/>
        <a:lstStyle/>
        <a:p>
          <a:endParaRPr lang="en-US" sz="1800" b="1"/>
        </a:p>
      </dgm:t>
    </dgm:pt>
    <dgm:pt modelId="{AC1A03C1-218F-A440-B0EE-A3B91E043630}" type="pres">
      <dgm:prSet presAssocID="{67B7958E-8EB0-C445-92D7-9B011844AA2B}" presName="composite" presStyleCnt="0">
        <dgm:presLayoutVars>
          <dgm:chMax val="3"/>
          <dgm:animLvl val="lvl"/>
          <dgm:resizeHandles val="exact"/>
        </dgm:presLayoutVars>
      </dgm:prSet>
      <dgm:spPr/>
    </dgm:pt>
    <dgm:pt modelId="{98F51D70-E4EA-CD41-BF1F-4666842E2286}" type="pres">
      <dgm:prSet presAssocID="{E4ECC7F4-C9E0-5940-89D3-0227E8D756B0}" presName="gear1" presStyleLbl="node1" presStyleIdx="0" presStyleCnt="3" custLinFactNeighborX="42790" custLinFactNeighborY="-88622">
        <dgm:presLayoutVars>
          <dgm:chMax val="1"/>
          <dgm:bulletEnabled val="1"/>
        </dgm:presLayoutVars>
      </dgm:prSet>
      <dgm:spPr/>
    </dgm:pt>
    <dgm:pt modelId="{9DC31AE1-891D-9D49-9417-C79CF28E71DE}" type="pres">
      <dgm:prSet presAssocID="{E4ECC7F4-C9E0-5940-89D3-0227E8D756B0}" presName="gear1srcNode" presStyleLbl="node1" presStyleIdx="0" presStyleCnt="3"/>
      <dgm:spPr/>
    </dgm:pt>
    <dgm:pt modelId="{2D30A8E6-4AB7-4944-82CC-9B2BACA1DDC0}" type="pres">
      <dgm:prSet presAssocID="{E4ECC7F4-C9E0-5940-89D3-0227E8D756B0}" presName="gear1dstNode" presStyleLbl="node1" presStyleIdx="0" presStyleCnt="3"/>
      <dgm:spPr/>
    </dgm:pt>
    <dgm:pt modelId="{3FDA8888-C46B-164D-81C4-3ACC8D3C10C4}" type="pres">
      <dgm:prSet presAssocID="{EABFFA76-EB15-1B45-9C23-D866CACB24DD}" presName="gear2" presStyleLbl="node1" presStyleIdx="1" presStyleCnt="3" custScaleX="126167" custScaleY="119386">
        <dgm:presLayoutVars>
          <dgm:chMax val="1"/>
          <dgm:bulletEnabled val="1"/>
        </dgm:presLayoutVars>
      </dgm:prSet>
      <dgm:spPr/>
    </dgm:pt>
    <dgm:pt modelId="{32FACE39-E626-5C44-A1AD-139BDE161BEB}" type="pres">
      <dgm:prSet presAssocID="{EABFFA76-EB15-1B45-9C23-D866CACB24DD}" presName="gear2srcNode" presStyleLbl="node1" presStyleIdx="1" presStyleCnt="3"/>
      <dgm:spPr/>
    </dgm:pt>
    <dgm:pt modelId="{5192D7EB-83AD-FA4C-BE56-E04A8EB59229}" type="pres">
      <dgm:prSet presAssocID="{EABFFA76-EB15-1B45-9C23-D866CACB24DD}" presName="gear2dstNode" presStyleLbl="node1" presStyleIdx="1" presStyleCnt="3"/>
      <dgm:spPr/>
    </dgm:pt>
    <dgm:pt modelId="{6F6CE5B6-AED8-0E48-A936-E268611B53B3}" type="pres">
      <dgm:prSet presAssocID="{8FAE20F4-E3F6-2746-9988-3434C764F098}" presName="gear3" presStyleLbl="node1" presStyleIdx="2" presStyleCnt="3" custLinFactNeighborX="0"/>
      <dgm:spPr/>
    </dgm:pt>
    <dgm:pt modelId="{31B716D4-BEA4-EA42-BBA9-C0C655936C7D}" type="pres">
      <dgm:prSet presAssocID="{8FAE20F4-E3F6-2746-9988-3434C764F098}" presName="gear3tx" presStyleLbl="node1" presStyleIdx="2" presStyleCnt="3">
        <dgm:presLayoutVars>
          <dgm:chMax val="1"/>
          <dgm:bulletEnabled val="1"/>
        </dgm:presLayoutVars>
      </dgm:prSet>
      <dgm:spPr/>
    </dgm:pt>
    <dgm:pt modelId="{02A3710A-013D-4247-B405-2BECEB529B6A}" type="pres">
      <dgm:prSet presAssocID="{8FAE20F4-E3F6-2746-9988-3434C764F098}" presName="gear3srcNode" presStyleLbl="node1" presStyleIdx="2" presStyleCnt="3"/>
      <dgm:spPr/>
    </dgm:pt>
    <dgm:pt modelId="{016A93B4-8FA8-E04B-8463-7FBF3695BEDF}" type="pres">
      <dgm:prSet presAssocID="{8FAE20F4-E3F6-2746-9988-3434C764F098}" presName="gear3dstNode" presStyleLbl="node1" presStyleIdx="2" presStyleCnt="3"/>
      <dgm:spPr/>
    </dgm:pt>
    <dgm:pt modelId="{D08C57DE-C852-6C4B-99E3-40B5D34DC32C}" type="pres">
      <dgm:prSet presAssocID="{C0174BD0-01C1-B54A-8CB5-D9E0558AA9F3}" presName="connector1" presStyleLbl="sibTrans2D1" presStyleIdx="0" presStyleCnt="3" custAng="1453996" custLinFactNeighborX="36329" custLinFactNeighborY="-59941"/>
      <dgm:spPr/>
    </dgm:pt>
    <dgm:pt modelId="{1E0A46A4-89A7-3B47-8FF1-9F76BD8F994A}" type="pres">
      <dgm:prSet presAssocID="{E44CC3EA-85CA-6E42-BD4C-BDAEF4720751}" presName="connector2" presStyleLbl="sibTrans2D1" presStyleIdx="1" presStyleCnt="3"/>
      <dgm:spPr/>
    </dgm:pt>
    <dgm:pt modelId="{83C08D22-40BD-F04A-AB45-1B63C51C34E0}" type="pres">
      <dgm:prSet presAssocID="{298F3C94-7CAC-3047-976F-AC0852BDFA5C}" presName="connector3" presStyleLbl="sibTrans2D1" presStyleIdx="2" presStyleCnt="3"/>
      <dgm:spPr/>
    </dgm:pt>
  </dgm:ptLst>
  <dgm:cxnLst>
    <dgm:cxn modelId="{2754EC0E-714A-6240-A89D-E5AA5FC1DBDC}" srcId="{67B7958E-8EB0-C445-92D7-9B011844AA2B}" destId="{E4ECC7F4-C9E0-5940-89D3-0227E8D756B0}" srcOrd="0" destOrd="0" parTransId="{A213EEDD-66CA-024C-A9B6-3B035B3A3B8E}" sibTransId="{C0174BD0-01C1-B54A-8CB5-D9E0558AA9F3}"/>
    <dgm:cxn modelId="{BFC2C210-DD3B-6C43-BC84-D5D3A287AC03}" type="presOf" srcId="{E4ECC7F4-C9E0-5940-89D3-0227E8D756B0}" destId="{2D30A8E6-4AB7-4944-82CC-9B2BACA1DDC0}" srcOrd="2" destOrd="0" presId="urn:microsoft.com/office/officeart/2005/8/layout/gear1"/>
    <dgm:cxn modelId="{40D3FB14-4018-5044-8375-D1AE91E462F1}" type="presOf" srcId="{67B7958E-8EB0-C445-92D7-9B011844AA2B}" destId="{AC1A03C1-218F-A440-B0EE-A3B91E043630}" srcOrd="0" destOrd="0" presId="urn:microsoft.com/office/officeart/2005/8/layout/gear1"/>
    <dgm:cxn modelId="{F57F1641-3EA8-FA44-BF08-7B295191D9FF}" type="presOf" srcId="{8FAE20F4-E3F6-2746-9988-3434C764F098}" destId="{6F6CE5B6-AED8-0E48-A936-E268611B53B3}" srcOrd="0" destOrd="0" presId="urn:microsoft.com/office/officeart/2005/8/layout/gear1"/>
    <dgm:cxn modelId="{57941947-4547-7741-B617-5C82D0D96CDB}" type="presOf" srcId="{C0174BD0-01C1-B54A-8CB5-D9E0558AA9F3}" destId="{D08C57DE-C852-6C4B-99E3-40B5D34DC32C}" srcOrd="0" destOrd="0" presId="urn:microsoft.com/office/officeart/2005/8/layout/gear1"/>
    <dgm:cxn modelId="{BB616E5E-1B54-074F-A5A2-17B5586A8352}" type="presOf" srcId="{E4ECC7F4-C9E0-5940-89D3-0227E8D756B0}" destId="{98F51D70-E4EA-CD41-BF1F-4666842E2286}" srcOrd="0" destOrd="0" presId="urn:microsoft.com/office/officeart/2005/8/layout/gear1"/>
    <dgm:cxn modelId="{41DFB060-E017-CD4D-BA32-76E83377E438}" type="presOf" srcId="{298F3C94-7CAC-3047-976F-AC0852BDFA5C}" destId="{83C08D22-40BD-F04A-AB45-1B63C51C34E0}" srcOrd="0" destOrd="0" presId="urn:microsoft.com/office/officeart/2005/8/layout/gear1"/>
    <dgm:cxn modelId="{08BD8A62-F893-C641-8874-CB10567B6545}" type="presOf" srcId="{E4ECC7F4-C9E0-5940-89D3-0227E8D756B0}" destId="{9DC31AE1-891D-9D49-9417-C79CF28E71DE}" srcOrd="1" destOrd="0" presId="urn:microsoft.com/office/officeart/2005/8/layout/gear1"/>
    <dgm:cxn modelId="{7470AD68-110C-504E-92A9-433F26DAE472}" type="presOf" srcId="{EABFFA76-EB15-1B45-9C23-D866CACB24DD}" destId="{5192D7EB-83AD-FA4C-BE56-E04A8EB59229}" srcOrd="2" destOrd="0" presId="urn:microsoft.com/office/officeart/2005/8/layout/gear1"/>
    <dgm:cxn modelId="{03EE2E76-9A68-EC4A-BBFF-A3B9F537FF75}" type="presOf" srcId="{8FAE20F4-E3F6-2746-9988-3434C764F098}" destId="{02A3710A-013D-4247-B405-2BECEB529B6A}" srcOrd="2" destOrd="0" presId="urn:microsoft.com/office/officeart/2005/8/layout/gear1"/>
    <dgm:cxn modelId="{3E0DF2A0-51AF-404A-8966-9AAAFEB63AC5}" type="presOf" srcId="{EABFFA76-EB15-1B45-9C23-D866CACB24DD}" destId="{32FACE39-E626-5C44-A1AD-139BDE161BEB}" srcOrd="1" destOrd="0" presId="urn:microsoft.com/office/officeart/2005/8/layout/gear1"/>
    <dgm:cxn modelId="{EDBDDEB5-A925-4D4B-905B-E4EF56FC8883}" type="presOf" srcId="{8FAE20F4-E3F6-2746-9988-3434C764F098}" destId="{016A93B4-8FA8-E04B-8463-7FBF3695BEDF}" srcOrd="3" destOrd="0" presId="urn:microsoft.com/office/officeart/2005/8/layout/gear1"/>
    <dgm:cxn modelId="{C9FA4EBA-C90D-B746-8D7F-47C293D1102B}" type="presOf" srcId="{8FAE20F4-E3F6-2746-9988-3434C764F098}" destId="{31B716D4-BEA4-EA42-BBA9-C0C655936C7D}" srcOrd="1" destOrd="0" presId="urn:microsoft.com/office/officeart/2005/8/layout/gear1"/>
    <dgm:cxn modelId="{043D5FC1-9CF9-744B-B736-2C75D254DA95}" type="presOf" srcId="{EABFFA76-EB15-1B45-9C23-D866CACB24DD}" destId="{3FDA8888-C46B-164D-81C4-3ACC8D3C10C4}" srcOrd="0" destOrd="0" presId="urn:microsoft.com/office/officeart/2005/8/layout/gear1"/>
    <dgm:cxn modelId="{309674C5-652A-F349-8228-2A2D9B8F1C46}" type="presOf" srcId="{E44CC3EA-85CA-6E42-BD4C-BDAEF4720751}" destId="{1E0A46A4-89A7-3B47-8FF1-9F76BD8F994A}" srcOrd="0" destOrd="0" presId="urn:microsoft.com/office/officeart/2005/8/layout/gear1"/>
    <dgm:cxn modelId="{389A9BCD-59CC-FD46-86EE-7F60F7636AEA}" srcId="{67B7958E-8EB0-C445-92D7-9B011844AA2B}" destId="{EABFFA76-EB15-1B45-9C23-D866CACB24DD}" srcOrd="1" destOrd="0" parTransId="{F346EB43-FDE6-FE42-A9C2-B0E0C3C43D0B}" sibTransId="{E44CC3EA-85CA-6E42-BD4C-BDAEF4720751}"/>
    <dgm:cxn modelId="{42217DE4-E845-6B4C-B057-0FA10FF86639}" srcId="{67B7958E-8EB0-C445-92D7-9B011844AA2B}" destId="{8FAE20F4-E3F6-2746-9988-3434C764F098}" srcOrd="2" destOrd="0" parTransId="{17DD316D-407C-3542-9337-09B5E3DBBC39}" sibTransId="{298F3C94-7CAC-3047-976F-AC0852BDFA5C}"/>
    <dgm:cxn modelId="{070359EA-EE99-F54C-AC86-8A1A5AB69542}" type="presParOf" srcId="{AC1A03C1-218F-A440-B0EE-A3B91E043630}" destId="{98F51D70-E4EA-CD41-BF1F-4666842E2286}" srcOrd="0" destOrd="0" presId="urn:microsoft.com/office/officeart/2005/8/layout/gear1"/>
    <dgm:cxn modelId="{0F91EAE6-4407-1C4C-BED4-678A26BFC582}" type="presParOf" srcId="{AC1A03C1-218F-A440-B0EE-A3B91E043630}" destId="{9DC31AE1-891D-9D49-9417-C79CF28E71DE}" srcOrd="1" destOrd="0" presId="urn:microsoft.com/office/officeart/2005/8/layout/gear1"/>
    <dgm:cxn modelId="{C8842A07-4D13-3140-B610-6449B12346B8}" type="presParOf" srcId="{AC1A03C1-218F-A440-B0EE-A3B91E043630}" destId="{2D30A8E6-4AB7-4944-82CC-9B2BACA1DDC0}" srcOrd="2" destOrd="0" presId="urn:microsoft.com/office/officeart/2005/8/layout/gear1"/>
    <dgm:cxn modelId="{11458AE9-FAC3-D447-AB1D-E08BBA4F4FD2}" type="presParOf" srcId="{AC1A03C1-218F-A440-B0EE-A3B91E043630}" destId="{3FDA8888-C46B-164D-81C4-3ACC8D3C10C4}" srcOrd="3" destOrd="0" presId="urn:microsoft.com/office/officeart/2005/8/layout/gear1"/>
    <dgm:cxn modelId="{DCE59F1A-451F-364F-AE46-17F1DF87E6F8}" type="presParOf" srcId="{AC1A03C1-218F-A440-B0EE-A3B91E043630}" destId="{32FACE39-E626-5C44-A1AD-139BDE161BEB}" srcOrd="4" destOrd="0" presId="urn:microsoft.com/office/officeart/2005/8/layout/gear1"/>
    <dgm:cxn modelId="{3F82C7A7-CD3B-674C-8BCF-57F8B6FBFA43}" type="presParOf" srcId="{AC1A03C1-218F-A440-B0EE-A3B91E043630}" destId="{5192D7EB-83AD-FA4C-BE56-E04A8EB59229}" srcOrd="5" destOrd="0" presId="urn:microsoft.com/office/officeart/2005/8/layout/gear1"/>
    <dgm:cxn modelId="{C7D521F0-8EE3-BE49-97E8-5B675EE034EB}" type="presParOf" srcId="{AC1A03C1-218F-A440-B0EE-A3B91E043630}" destId="{6F6CE5B6-AED8-0E48-A936-E268611B53B3}" srcOrd="6" destOrd="0" presId="urn:microsoft.com/office/officeart/2005/8/layout/gear1"/>
    <dgm:cxn modelId="{2AD21653-C69E-D94D-96C6-C604F7BE3742}" type="presParOf" srcId="{AC1A03C1-218F-A440-B0EE-A3B91E043630}" destId="{31B716D4-BEA4-EA42-BBA9-C0C655936C7D}" srcOrd="7" destOrd="0" presId="urn:microsoft.com/office/officeart/2005/8/layout/gear1"/>
    <dgm:cxn modelId="{DA766213-C1CB-A944-AFEB-4AB7AA71C578}" type="presParOf" srcId="{AC1A03C1-218F-A440-B0EE-A3B91E043630}" destId="{02A3710A-013D-4247-B405-2BECEB529B6A}" srcOrd="8" destOrd="0" presId="urn:microsoft.com/office/officeart/2005/8/layout/gear1"/>
    <dgm:cxn modelId="{8A76728F-40AE-0A44-8819-083C315F7744}" type="presParOf" srcId="{AC1A03C1-218F-A440-B0EE-A3B91E043630}" destId="{016A93B4-8FA8-E04B-8463-7FBF3695BEDF}" srcOrd="9" destOrd="0" presId="urn:microsoft.com/office/officeart/2005/8/layout/gear1"/>
    <dgm:cxn modelId="{B26CD842-CBFA-A64B-B8C3-9D5F0FD51A44}" type="presParOf" srcId="{AC1A03C1-218F-A440-B0EE-A3B91E043630}" destId="{D08C57DE-C852-6C4B-99E3-40B5D34DC32C}" srcOrd="10" destOrd="0" presId="urn:microsoft.com/office/officeart/2005/8/layout/gear1"/>
    <dgm:cxn modelId="{3E52FA48-2AE1-4549-8FF5-4DE7107438EA}" type="presParOf" srcId="{AC1A03C1-218F-A440-B0EE-A3B91E043630}" destId="{1E0A46A4-89A7-3B47-8FF1-9F76BD8F994A}" srcOrd="11" destOrd="0" presId="urn:microsoft.com/office/officeart/2005/8/layout/gear1"/>
    <dgm:cxn modelId="{ED558530-5788-BE4C-82E9-8784CD644D3C}" type="presParOf" srcId="{AC1A03C1-218F-A440-B0EE-A3B91E043630}" destId="{83C08D22-40BD-F04A-AB45-1B63C51C34E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0440A-3969-3548-849A-3368A1C4FA87}">
      <dsp:nvSpPr>
        <dsp:cNvPr id="0" name=""/>
        <dsp:cNvSpPr/>
      </dsp:nvSpPr>
      <dsp:spPr>
        <a:xfrm>
          <a:off x="2709963" y="353"/>
          <a:ext cx="2059864" cy="205986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Emotions</a:t>
          </a:r>
        </a:p>
      </dsp:txBody>
      <dsp:txXfrm>
        <a:off x="3011623" y="302013"/>
        <a:ext cx="1456544" cy="1456544"/>
      </dsp:txXfrm>
    </dsp:sp>
    <dsp:sp modelId="{1CF5ECBF-8736-9E48-8044-A1B17999D8CB}">
      <dsp:nvSpPr>
        <dsp:cNvPr id="0" name=""/>
        <dsp:cNvSpPr/>
      </dsp:nvSpPr>
      <dsp:spPr>
        <a:xfrm rot="3600000">
          <a:off x="4231500" y="2010732"/>
          <a:ext cx="550289" cy="6952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72772" y="2078288"/>
        <a:ext cx="385202" cy="417122"/>
      </dsp:txXfrm>
    </dsp:sp>
    <dsp:sp modelId="{67C00743-1AA9-8C45-9420-BF9EC425ECF2}">
      <dsp:nvSpPr>
        <dsp:cNvPr id="0" name=""/>
        <dsp:cNvSpPr/>
      </dsp:nvSpPr>
      <dsp:spPr>
        <a:xfrm>
          <a:off x="4259036" y="2683426"/>
          <a:ext cx="2059864" cy="205986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Process</a:t>
          </a:r>
        </a:p>
      </dsp:txBody>
      <dsp:txXfrm>
        <a:off x="4560696" y="2985086"/>
        <a:ext cx="1456544" cy="1456544"/>
      </dsp:txXfrm>
    </dsp:sp>
    <dsp:sp modelId="{84E1C437-CE9E-1247-AEE2-510D963C298D}">
      <dsp:nvSpPr>
        <dsp:cNvPr id="0" name=""/>
        <dsp:cNvSpPr/>
      </dsp:nvSpPr>
      <dsp:spPr>
        <a:xfrm rot="10800000">
          <a:off x="3480325" y="3365756"/>
          <a:ext cx="550289" cy="6952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645412" y="3504797"/>
        <a:ext cx="385202" cy="417122"/>
      </dsp:txXfrm>
    </dsp:sp>
    <dsp:sp modelId="{6E886311-FE5F-6D48-9349-F9CCDA0FCA13}">
      <dsp:nvSpPr>
        <dsp:cNvPr id="0" name=""/>
        <dsp:cNvSpPr/>
      </dsp:nvSpPr>
      <dsp:spPr>
        <a:xfrm>
          <a:off x="1160890" y="2683426"/>
          <a:ext cx="2059864" cy="205986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Communication</a:t>
          </a:r>
        </a:p>
      </dsp:txBody>
      <dsp:txXfrm>
        <a:off x="1462550" y="2985086"/>
        <a:ext cx="1456544" cy="1456544"/>
      </dsp:txXfrm>
    </dsp:sp>
    <dsp:sp modelId="{3CF4FE70-CA57-0543-A634-1707574A9F4E}">
      <dsp:nvSpPr>
        <dsp:cNvPr id="0" name=""/>
        <dsp:cNvSpPr/>
      </dsp:nvSpPr>
      <dsp:spPr>
        <a:xfrm rot="18000000">
          <a:off x="2682427" y="2037708"/>
          <a:ext cx="550289" cy="6952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723699" y="2248234"/>
        <a:ext cx="385202" cy="41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0440A-3969-3548-849A-3368A1C4FA87}">
      <dsp:nvSpPr>
        <dsp:cNvPr id="0" name=""/>
        <dsp:cNvSpPr/>
      </dsp:nvSpPr>
      <dsp:spPr>
        <a:xfrm>
          <a:off x="2356983" y="148"/>
          <a:ext cx="1953301" cy="1953301"/>
        </a:xfrm>
        <a:prstGeom prst="ellipse">
          <a:avLst/>
        </a:prstGeom>
        <a:solidFill>
          <a:schemeClr val="accent2"/>
        </a:solidFill>
        <a:ln>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a:t>Emotions</a:t>
          </a:r>
        </a:p>
      </dsp:txBody>
      <dsp:txXfrm>
        <a:off x="2643037" y="286202"/>
        <a:ext cx="1381193" cy="1381193"/>
      </dsp:txXfrm>
    </dsp:sp>
    <dsp:sp modelId="{1CF5ECBF-8736-9E48-8044-A1B17999D8CB}">
      <dsp:nvSpPr>
        <dsp:cNvPr id="0" name=""/>
        <dsp:cNvSpPr/>
      </dsp:nvSpPr>
      <dsp:spPr>
        <a:xfrm rot="3600000">
          <a:off x="3799849" y="1905726"/>
          <a:ext cx="520815" cy="65923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838910" y="1969918"/>
        <a:ext cx="364571" cy="395543"/>
      </dsp:txXfrm>
    </dsp:sp>
    <dsp:sp modelId="{67C00743-1AA9-8C45-9420-BF9EC425ECF2}">
      <dsp:nvSpPr>
        <dsp:cNvPr id="0" name=""/>
        <dsp:cNvSpPr/>
      </dsp:nvSpPr>
      <dsp:spPr>
        <a:xfrm>
          <a:off x="3824969" y="2542773"/>
          <a:ext cx="1953301" cy="1953301"/>
        </a:xfrm>
        <a:prstGeom prst="ellipse">
          <a:avLst/>
        </a:prstGeom>
        <a:solidFill>
          <a:schemeClr val="accent2"/>
        </a:solidFill>
        <a:ln>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Process</a:t>
          </a:r>
        </a:p>
      </dsp:txBody>
      <dsp:txXfrm>
        <a:off x="4111023" y="2828827"/>
        <a:ext cx="1381193" cy="1381193"/>
      </dsp:txXfrm>
    </dsp:sp>
    <dsp:sp modelId="{84E1C437-CE9E-1247-AEE2-510D963C298D}">
      <dsp:nvSpPr>
        <dsp:cNvPr id="0" name=""/>
        <dsp:cNvSpPr/>
      </dsp:nvSpPr>
      <dsp:spPr>
        <a:xfrm rot="10800000">
          <a:off x="3087966" y="3189804"/>
          <a:ext cx="520815" cy="65923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244210" y="3321652"/>
        <a:ext cx="364571" cy="395543"/>
      </dsp:txXfrm>
    </dsp:sp>
    <dsp:sp modelId="{6E886311-FE5F-6D48-9349-F9CCDA0FCA13}">
      <dsp:nvSpPr>
        <dsp:cNvPr id="0" name=""/>
        <dsp:cNvSpPr/>
      </dsp:nvSpPr>
      <dsp:spPr>
        <a:xfrm>
          <a:off x="888997" y="2542773"/>
          <a:ext cx="1953301" cy="1953301"/>
        </a:xfrm>
        <a:prstGeom prst="ellipse">
          <a:avLst/>
        </a:prstGeom>
        <a:solidFill>
          <a:schemeClr val="accent2"/>
        </a:solidFill>
        <a:ln>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Communication</a:t>
          </a:r>
        </a:p>
      </dsp:txBody>
      <dsp:txXfrm>
        <a:off x="1175051" y="2828827"/>
        <a:ext cx="1381193" cy="1381193"/>
      </dsp:txXfrm>
    </dsp:sp>
    <dsp:sp modelId="{3CF4FE70-CA57-0543-A634-1707574A9F4E}">
      <dsp:nvSpPr>
        <dsp:cNvPr id="0" name=""/>
        <dsp:cNvSpPr/>
      </dsp:nvSpPr>
      <dsp:spPr>
        <a:xfrm rot="18000000">
          <a:off x="2331863" y="1931257"/>
          <a:ext cx="520815" cy="65923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70924" y="2130761"/>
        <a:ext cx="364571" cy="39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51D70-E4EA-CD41-BF1F-4666842E2286}">
      <dsp:nvSpPr>
        <dsp:cNvPr id="0" name=""/>
        <dsp:cNvSpPr/>
      </dsp:nvSpPr>
      <dsp:spPr>
        <a:xfrm>
          <a:off x="6648578" y="0"/>
          <a:ext cx="2519002" cy="2519002"/>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Improvement</a:t>
          </a:r>
        </a:p>
      </dsp:txBody>
      <dsp:txXfrm>
        <a:off x="7155009" y="590064"/>
        <a:ext cx="1506140" cy="1294819"/>
      </dsp:txXfrm>
    </dsp:sp>
    <dsp:sp modelId="{3FDA8888-C46B-164D-81C4-3ACC8D3C10C4}">
      <dsp:nvSpPr>
        <dsp:cNvPr id="0" name=""/>
        <dsp:cNvSpPr/>
      </dsp:nvSpPr>
      <dsp:spPr>
        <a:xfrm>
          <a:off x="3865406" y="1288025"/>
          <a:ext cx="2311381" cy="2187153"/>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Continuous</a:t>
          </a:r>
        </a:p>
      </dsp:txBody>
      <dsp:txXfrm>
        <a:off x="4434086" y="1841975"/>
        <a:ext cx="1174021" cy="1079253"/>
      </dsp:txXfrm>
    </dsp:sp>
    <dsp:sp modelId="{6F6CE5B6-AED8-0E48-A936-E268611B53B3}">
      <dsp:nvSpPr>
        <dsp:cNvPr id="0" name=""/>
        <dsp:cNvSpPr/>
      </dsp:nvSpPr>
      <dsp:spPr>
        <a:xfrm rot="20700000">
          <a:off x="5131203" y="201707"/>
          <a:ext cx="1794987" cy="1794987"/>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Quality </a:t>
          </a:r>
        </a:p>
      </dsp:txBody>
      <dsp:txXfrm rot="-20700000">
        <a:off x="5524897" y="595400"/>
        <a:ext cx="1007600" cy="1007600"/>
      </dsp:txXfrm>
    </dsp:sp>
    <dsp:sp modelId="{D08C57DE-C852-6C4B-99E3-40B5D34DC32C}">
      <dsp:nvSpPr>
        <dsp:cNvPr id="0" name=""/>
        <dsp:cNvSpPr/>
      </dsp:nvSpPr>
      <dsp:spPr>
        <a:xfrm rot="1453996">
          <a:off x="6552620" y="-254225"/>
          <a:ext cx="3224322" cy="3224322"/>
        </a:xfrm>
        <a:prstGeom prst="circularArrow">
          <a:avLst>
            <a:gd name="adj1" fmla="val 4687"/>
            <a:gd name="adj2" fmla="val 299029"/>
            <a:gd name="adj3" fmla="val 2524678"/>
            <a:gd name="adj4" fmla="val 1584306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0A46A4-89A7-3B47-8FF1-9F76BD8F994A}">
      <dsp:nvSpPr>
        <dsp:cNvPr id="0" name=""/>
        <dsp:cNvSpPr/>
      </dsp:nvSpPr>
      <dsp:spPr>
        <a:xfrm>
          <a:off x="3780652" y="1058593"/>
          <a:ext cx="2342672" cy="2342672"/>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C08D22-40BD-F04A-AB45-1B63C51C34E0}">
      <dsp:nvSpPr>
        <dsp:cNvPr id="0" name=""/>
        <dsp:cNvSpPr/>
      </dsp:nvSpPr>
      <dsp:spPr>
        <a:xfrm>
          <a:off x="4716004" y="-193117"/>
          <a:ext cx="2525872" cy="2525872"/>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4320F-B616-734B-9F73-8A9C412ACF51}" type="datetimeFigureOut">
              <a:rPr lang="en-US" smtClean="0"/>
              <a:t>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7EAE5-3CF6-2C4A-9ADE-7D08D5E2315E}" type="slidenum">
              <a:rPr lang="en-US" smtClean="0"/>
              <a:t>‹#›</a:t>
            </a:fld>
            <a:endParaRPr lang="en-US"/>
          </a:p>
        </p:txBody>
      </p:sp>
    </p:spTree>
    <p:extLst>
      <p:ext uri="{BB962C8B-B14F-4D97-AF65-F5344CB8AC3E}">
        <p14:creationId xmlns:p14="http://schemas.microsoft.com/office/powerpoint/2010/main" val="139431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2884EF8-F2D1-8E4E-94BC-F37939BB122F}" type="slidenum">
              <a:rPr lang="en-US" smtClean="0"/>
              <a:t>1</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1187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a:t>
            </a:r>
            <a:r>
              <a:rPr lang="en-US" sz="1200" b="0" i="0" kern="1200" dirty="0">
                <a:solidFill>
                  <a:schemeClr val="tx1"/>
                </a:solidFill>
                <a:effectLst/>
                <a:latin typeface="+mn-lt"/>
                <a:ea typeface="+mn-ea"/>
                <a:cs typeface="+mn-cs"/>
              </a:rPr>
              <a:t>Albany Medical School Amphitheater with Medical Students and Patient-Based Demonstration. Albany, 1944. This is how medical education in the pre-clinical curriculum still looks like for most schools around the country and the world. Lectures! Only that these days lectures are recorded and student no longer even attend but watch the videos at home. At HMS for the last 30 years we had a lecture based curriculum paired with small group tutorials. The small groups sound nice in theory, but it was very hard to find enough faculty to consistently guide these groups, and the experience of learning in these small group tutorials varied a lot across students. In 2015 we decided to change all this and rolled out a new year-long pre clinical curriculum without lectures, where students come to class to discuss with faculty and peers.</a:t>
            </a:r>
            <a:endParaRPr lang="en-US" dirty="0"/>
          </a:p>
          <a:p>
            <a:endParaRPr lang="en-US" dirty="0"/>
          </a:p>
          <a:p>
            <a:r>
              <a:rPr lang="en-US" dirty="0"/>
              <a:t>Images from:</a:t>
            </a:r>
          </a:p>
          <a:p>
            <a:endParaRPr lang="en-US" dirty="0"/>
          </a:p>
          <a:p>
            <a:r>
              <a:rPr lang="en-US" dirty="0"/>
              <a:t>http://</a:t>
            </a:r>
            <a:r>
              <a:rPr lang="en-US" dirty="0" err="1"/>
              <a:t>digitalcollections.archives.nysed.gov</a:t>
            </a:r>
            <a:r>
              <a:rPr lang="en-US" dirty="0"/>
              <a:t>/</a:t>
            </a:r>
            <a:r>
              <a:rPr lang="en-US" dirty="0" err="1"/>
              <a:t>index.php</a:t>
            </a:r>
            <a:r>
              <a:rPr lang="en-US" dirty="0"/>
              <a:t>/Detail/Object/Show/</a:t>
            </a:r>
            <a:r>
              <a:rPr lang="en-US" dirty="0" err="1"/>
              <a:t>object_id</a:t>
            </a:r>
            <a:r>
              <a:rPr lang="en-US" dirty="0"/>
              <a:t>/10222</a:t>
            </a:r>
          </a:p>
          <a:p>
            <a:endParaRPr lang="en-US" dirty="0"/>
          </a:p>
          <a:p>
            <a:r>
              <a:rPr lang="en-US" dirty="0"/>
              <a:t>https://</a:t>
            </a:r>
            <a:r>
              <a:rPr lang="en-US" dirty="0" err="1"/>
              <a:t>meded.hms.harvard.edu</a:t>
            </a:r>
            <a:r>
              <a:rPr lang="en-US" dirty="0"/>
              <a:t>/teaching-tools (From video on peer coaching)</a:t>
            </a:r>
          </a:p>
        </p:txBody>
      </p:sp>
      <p:sp>
        <p:nvSpPr>
          <p:cNvPr id="4" name="Slide Number Placeholder 3"/>
          <p:cNvSpPr>
            <a:spLocks noGrp="1"/>
          </p:cNvSpPr>
          <p:nvPr>
            <p:ph type="sldNum" sz="quarter" idx="5"/>
          </p:nvPr>
        </p:nvSpPr>
        <p:spPr/>
        <p:txBody>
          <a:bodyPr/>
          <a:lstStyle/>
          <a:p>
            <a:fld id="{FAA7EAE5-3CF6-2C4A-9ADE-7D08D5E2315E}" type="slidenum">
              <a:rPr lang="en-US" smtClean="0"/>
              <a:t>2</a:t>
            </a:fld>
            <a:endParaRPr lang="en-US"/>
          </a:p>
        </p:txBody>
      </p:sp>
    </p:spTree>
    <p:extLst>
      <p:ext uri="{BB962C8B-B14F-4D97-AF65-F5344CB8AC3E}">
        <p14:creationId xmlns:p14="http://schemas.microsoft.com/office/powerpoint/2010/main" val="142742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called this pedagogy case-based collaborative learning (CBCL). It is a </a:t>
            </a:r>
            <a:r>
              <a:rPr lang="en-US" b="1" dirty="0"/>
              <a:t>flipped</a:t>
            </a:r>
            <a:r>
              <a:rPr lang="en-US" dirty="0"/>
              <a:t> classroom, with prep work assigned for each class, </a:t>
            </a:r>
            <a:r>
              <a:rPr lang="en-US" b="1" dirty="0"/>
              <a:t>case-based</a:t>
            </a:r>
            <a:r>
              <a:rPr lang="en-US" dirty="0"/>
              <a:t> in a sense that in class we discuss application problems based on the prep work that allows students to deepen or further stretch their understanding (later in the year indeed this is done via patient cases), </a:t>
            </a:r>
            <a:r>
              <a:rPr lang="en-US" b="1" dirty="0"/>
              <a:t>collaborative</a:t>
            </a:r>
            <a:r>
              <a:rPr lang="en-US" dirty="0"/>
              <a:t> as students work in groups of 44, sitting in tables of 4, and </a:t>
            </a:r>
            <a:r>
              <a:rPr lang="en-US" b="1" dirty="0"/>
              <a:t>discussion-based</a:t>
            </a:r>
            <a:r>
              <a:rPr lang="en-US" dirty="0"/>
              <a:t> because the class moves in an alternating rhythm where we throw the class a question that students first discuss at their tables for a few minutes before we report out and discuss as a whole group. </a:t>
            </a:r>
          </a:p>
          <a:p>
            <a:endParaRPr lang="en-US" dirty="0"/>
          </a:p>
          <a:p>
            <a:r>
              <a:rPr lang="en-US" dirty="0"/>
              <a:t>As you can imagine this was a big change from the lecture/tutorial based curriculum, and we did run into challenges during implementation. For example, the flipped nature of the class required turning lecture content into prep work that students could work on independently at home, and one of the biggest challenges we initially encountered was </a:t>
            </a:r>
            <a:r>
              <a:rPr lang="en-US" b="1" dirty="0"/>
              <a:t>workload</a:t>
            </a:r>
            <a:r>
              <a:rPr lang="en-US" dirty="0"/>
              <a:t>. Case-based teaching requires you to think carefully about </a:t>
            </a:r>
            <a:r>
              <a:rPr lang="en-US" b="1" dirty="0"/>
              <a:t>what kind of questions makes a good class discussion </a:t>
            </a:r>
            <a:r>
              <a:rPr lang="en-US" dirty="0"/>
              <a:t>(while being well aligned with prep) and this turned out not an easy process to decide. Working in </a:t>
            </a:r>
            <a:r>
              <a:rPr lang="en-US" b="1" dirty="0"/>
              <a:t>teams </a:t>
            </a:r>
            <a:r>
              <a:rPr lang="en-US" dirty="0"/>
              <a:t>of 4 at their tables also can lead to challenges, and this is what I will discuss today. Last leading a discussion-based class is very different from lecturing and learning these </a:t>
            </a:r>
            <a:r>
              <a:rPr lang="en-US" b="1" dirty="0"/>
              <a:t>facilitation </a:t>
            </a:r>
            <a:r>
              <a:rPr lang="en-US" dirty="0"/>
              <a:t>skills has been another important change for all our faculty, which most recently led us to create a peer coaching program. I could talk about all of these topics, and please feel free to contact me if any of this sparks your interest, but today I will speak to what we learned about </a:t>
            </a:r>
            <a:r>
              <a:rPr lang="en-US" b="1" dirty="0"/>
              <a:t>how CBCL teams work</a:t>
            </a:r>
            <a:r>
              <a:rPr lang="en-US" dirty="0"/>
              <a:t>.</a:t>
            </a:r>
          </a:p>
          <a:p>
            <a:endParaRPr lang="en-US" dirty="0"/>
          </a:p>
          <a:p>
            <a:r>
              <a:rPr lang="en-US" dirty="0"/>
              <a:t>Instructional design</a:t>
            </a:r>
          </a:p>
          <a:p>
            <a:r>
              <a:rPr lang="en-US" dirty="0"/>
              <a:t>Peer coaching</a:t>
            </a:r>
          </a:p>
          <a:p>
            <a:r>
              <a:rPr lang="en-US" dirty="0"/>
              <a:t>Ensuring comparable experiences</a:t>
            </a:r>
          </a:p>
        </p:txBody>
      </p:sp>
      <p:sp>
        <p:nvSpPr>
          <p:cNvPr id="4" name="Slide Number Placeholder 3"/>
          <p:cNvSpPr>
            <a:spLocks noGrp="1"/>
          </p:cNvSpPr>
          <p:nvPr>
            <p:ph type="sldNum" sz="quarter" idx="5"/>
          </p:nvPr>
        </p:nvSpPr>
        <p:spPr/>
        <p:txBody>
          <a:bodyPr/>
          <a:lstStyle/>
          <a:p>
            <a:fld id="{FAA7EAE5-3CF6-2C4A-9ADE-7D08D5E2315E}" type="slidenum">
              <a:rPr lang="en-US" smtClean="0"/>
              <a:t>3</a:t>
            </a:fld>
            <a:endParaRPr lang="en-US"/>
          </a:p>
        </p:txBody>
      </p:sp>
    </p:spTree>
    <p:extLst>
      <p:ext uri="{BB962C8B-B14F-4D97-AF65-F5344CB8AC3E}">
        <p14:creationId xmlns:p14="http://schemas.microsoft.com/office/powerpoint/2010/main" val="324456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snapshot form https://</a:t>
            </a:r>
            <a:r>
              <a:rPr lang="en-US" dirty="0" err="1"/>
              <a:t>meded.hms.harvard.edu</a:t>
            </a:r>
            <a:r>
              <a:rPr lang="en-US" dirty="0"/>
              <a:t>/teaching-tools (From video on peer coaching)</a:t>
            </a:r>
          </a:p>
          <a:p>
            <a:endParaRPr lang="en-US" dirty="0"/>
          </a:p>
          <a:p>
            <a:r>
              <a:rPr lang="en-US" dirty="0"/>
              <a:t>As you can see on this image, in the CBCL classroom we have 40+ students sitting at 11 tables of 4. One faculty member is typically running the session, with one or two additional faculty member in the room as needed. The classroom is a very open space with faculty able to walk the room and multiple screens to project and discuss. The white square is a representation of the the CBCL classroom and the 11 tables in green, each with 4 students. The green color indicates that students are content and deeply engaged in rigorous discourse and critical thinking. At least that how faculty envisions this, however over time we gathered anecdotal evidence that at some of the tables sometimes tension was building and students were not working with each other constructively. Since anecdotal evidence is of limited utility we decided to measure how teams were doing in the CBCL classroom.</a:t>
            </a:r>
          </a:p>
        </p:txBody>
      </p:sp>
      <p:sp>
        <p:nvSpPr>
          <p:cNvPr id="4" name="Slide Number Placeholder 3"/>
          <p:cNvSpPr>
            <a:spLocks noGrp="1"/>
          </p:cNvSpPr>
          <p:nvPr>
            <p:ph type="sldNum" sz="quarter" idx="10"/>
          </p:nvPr>
        </p:nvSpPr>
        <p:spPr/>
        <p:txBody>
          <a:bodyPr/>
          <a:lstStyle/>
          <a:p>
            <a:fld id="{B3420ECB-CD6F-4343-AF99-C4259F52DD5D}" type="slidenum">
              <a:rPr lang="en-US" smtClean="0"/>
              <a:t>4</a:t>
            </a:fld>
            <a:endParaRPr lang="en-US"/>
          </a:p>
        </p:txBody>
      </p:sp>
    </p:spTree>
    <p:extLst>
      <p:ext uri="{BB962C8B-B14F-4D97-AF65-F5344CB8AC3E}">
        <p14:creationId xmlns:p14="http://schemas.microsoft.com/office/powerpoint/2010/main" val="207207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mixed methods we asked students to fill out a validated team performance scale but also asked them open ended questions on what was working well for their team and what needed improvement. We found that at any given moment about a quarter of the students in the room rated their team experience much lower than other students at their table – in other words the experience at these tables was very asymmetric. Another phenomena was split teams, with the table splitting in pairs and little dialogue in four, often one pair feeling excluded by the other pair and having a more negative perception of the table performance. Occasionally there would be a “toxic table” with all members being unsatisfied with their experience, at times specifically related to microaggressions and unconscious biases.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Green – high or well functioning teams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Orange – asymmetric/split teams or toxic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3420ECB-CD6F-4343-AF99-C4259F52DD5D}" type="slidenum">
              <a:rPr lang="en-US" smtClean="0"/>
              <a:t>5</a:t>
            </a:fld>
            <a:endParaRPr lang="en-US"/>
          </a:p>
        </p:txBody>
      </p:sp>
    </p:spTree>
    <p:extLst>
      <p:ext uri="{BB962C8B-B14F-4D97-AF65-F5344CB8AC3E}">
        <p14:creationId xmlns:p14="http://schemas.microsoft.com/office/powerpoint/2010/main" val="368560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7EAE5-3CF6-2C4A-9ADE-7D08D5E2315E}" type="slidenum">
              <a:rPr lang="en-US" smtClean="0"/>
              <a:t>7</a:t>
            </a:fld>
            <a:endParaRPr lang="en-US"/>
          </a:p>
        </p:txBody>
      </p:sp>
    </p:spTree>
    <p:extLst>
      <p:ext uri="{BB962C8B-B14F-4D97-AF65-F5344CB8AC3E}">
        <p14:creationId xmlns:p14="http://schemas.microsoft.com/office/powerpoint/2010/main" val="323773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THEY ARE </a:t>
            </a:r>
            <a:r>
              <a:rPr lang="en-US" b="1" dirty="0"/>
              <a:t>NOT</a:t>
            </a:r>
            <a:r>
              <a:rPr lang="en-US" dirty="0"/>
              <a:t>! THE SAME TEAMS – LIMITATION OF QI vs RESEARCH</a:t>
            </a:r>
          </a:p>
          <a:p>
            <a:endParaRPr lang="en-US" dirty="0"/>
          </a:p>
          <a:p>
            <a:r>
              <a:rPr lang="en-US" dirty="0"/>
              <a:t>(For purpose of this presentation focusing on dysfunctional teams, but in reality also well functioning teams may benefit from more understanding of the teamwork process as they are prone to group think.)</a:t>
            </a:r>
          </a:p>
        </p:txBody>
      </p:sp>
      <p:sp>
        <p:nvSpPr>
          <p:cNvPr id="4" name="Slide Number Placeholder 3"/>
          <p:cNvSpPr>
            <a:spLocks noGrp="1"/>
          </p:cNvSpPr>
          <p:nvPr>
            <p:ph type="sldNum" sz="quarter" idx="10"/>
          </p:nvPr>
        </p:nvSpPr>
        <p:spPr/>
        <p:txBody>
          <a:bodyPr/>
          <a:lstStyle/>
          <a:p>
            <a:fld id="{B3420ECB-CD6F-4343-AF99-C4259F52DD5D}" type="slidenum">
              <a:rPr lang="en-US" smtClean="0"/>
              <a:t>8</a:t>
            </a:fld>
            <a:endParaRPr lang="en-US"/>
          </a:p>
        </p:txBody>
      </p:sp>
    </p:spTree>
    <p:extLst>
      <p:ext uri="{BB962C8B-B14F-4D97-AF65-F5344CB8AC3E}">
        <p14:creationId xmlns:p14="http://schemas.microsoft.com/office/powerpoint/2010/main" val="293907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enjoyed what I told you about the teams that’s great, however, it is not that different from what we know of teams in other context and research has already shown. In fact you could ask, why didn’t you anticipate this? However, that is not how change happens. Often in the environment you are working in we find ourselves entrenched in values and hierarchies that might be well past their time but are incredibly hard to change. (Why else do we have such a hard time addressing climate change despite an  overwhelming amount of data). </a:t>
            </a:r>
            <a:r>
              <a:rPr lang="en-US" b="1" dirty="0"/>
              <a:t>The real story is not what works for teams – it is about how to make change happen and go from a lecture based curriculum where faculty talk and students listen to a curriculum where students talk and faculty listen and students take as much pride in their academic accomplishments as in their ability to work with others.</a:t>
            </a:r>
          </a:p>
        </p:txBody>
      </p:sp>
      <p:sp>
        <p:nvSpPr>
          <p:cNvPr id="4" name="Slide Number Placeholder 3"/>
          <p:cNvSpPr>
            <a:spLocks noGrp="1"/>
          </p:cNvSpPr>
          <p:nvPr>
            <p:ph type="sldNum" sz="quarter" idx="5"/>
          </p:nvPr>
        </p:nvSpPr>
        <p:spPr/>
        <p:txBody>
          <a:bodyPr/>
          <a:lstStyle/>
          <a:p>
            <a:fld id="{FAA7EAE5-3CF6-2C4A-9ADE-7D08D5E2315E}" type="slidenum">
              <a:rPr lang="en-US" smtClean="0"/>
              <a:t>10</a:t>
            </a:fld>
            <a:endParaRPr lang="en-US"/>
          </a:p>
        </p:txBody>
      </p:sp>
    </p:spTree>
    <p:extLst>
      <p:ext uri="{BB962C8B-B14F-4D97-AF65-F5344CB8AC3E}">
        <p14:creationId xmlns:p14="http://schemas.microsoft.com/office/powerpoint/2010/main" val="183682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A7EAE5-3CF6-2C4A-9ADE-7D08D5E2315E}" type="slidenum">
              <a:rPr lang="en-US" smtClean="0"/>
              <a:t>11</a:t>
            </a:fld>
            <a:endParaRPr lang="en-US"/>
          </a:p>
        </p:txBody>
      </p:sp>
    </p:spTree>
    <p:extLst>
      <p:ext uri="{BB962C8B-B14F-4D97-AF65-F5344CB8AC3E}">
        <p14:creationId xmlns:p14="http://schemas.microsoft.com/office/powerpoint/2010/main" val="177457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CE7C41-0B5C-F746-BC1A-78444211D4B4}"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6356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E7C41-0B5C-F746-BC1A-78444211D4B4}"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144213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E7C41-0B5C-F746-BC1A-78444211D4B4}"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139574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E7C41-0B5C-F746-BC1A-78444211D4B4}"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209591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CE7C41-0B5C-F746-BC1A-78444211D4B4}"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81441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CE7C41-0B5C-F746-BC1A-78444211D4B4}"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203806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CE7C41-0B5C-F746-BC1A-78444211D4B4}" type="datetimeFigureOut">
              <a:rPr lang="en-US" smtClean="0"/>
              <a:t>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132601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CE7C41-0B5C-F746-BC1A-78444211D4B4}" type="datetimeFigureOut">
              <a:rPr lang="en-US" smtClean="0"/>
              <a:t>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190161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E7C41-0B5C-F746-BC1A-78444211D4B4}" type="datetimeFigureOut">
              <a:rPr lang="en-US" smtClean="0"/>
              <a:t>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152600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E7C41-0B5C-F746-BC1A-78444211D4B4}"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1755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E7C41-0B5C-F746-BC1A-78444211D4B4}"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A1C21-4E28-D844-9A77-5F4875E1AE6C}" type="slidenum">
              <a:rPr lang="en-US" smtClean="0"/>
              <a:t>‹#›</a:t>
            </a:fld>
            <a:endParaRPr lang="en-US"/>
          </a:p>
        </p:txBody>
      </p:sp>
    </p:spTree>
    <p:extLst>
      <p:ext uri="{BB962C8B-B14F-4D97-AF65-F5344CB8AC3E}">
        <p14:creationId xmlns:p14="http://schemas.microsoft.com/office/powerpoint/2010/main" val="132266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7C41-0B5C-F746-BC1A-78444211D4B4}" type="datetimeFigureOut">
              <a:rPr lang="en-US" smtClean="0"/>
              <a:t>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A1C21-4E28-D844-9A77-5F4875E1AE6C}" type="slidenum">
              <a:rPr lang="en-US" smtClean="0"/>
              <a:t>‹#›</a:t>
            </a:fld>
            <a:endParaRPr lang="en-US"/>
          </a:p>
        </p:txBody>
      </p:sp>
    </p:spTree>
    <p:extLst>
      <p:ext uri="{BB962C8B-B14F-4D97-AF65-F5344CB8AC3E}">
        <p14:creationId xmlns:p14="http://schemas.microsoft.com/office/powerpoint/2010/main" val="648486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217648-DDC5-074E-B991-DFDD7E3E2D6A}"/>
              </a:ext>
            </a:extLst>
          </p:cNvPr>
          <p:cNvSpPr>
            <a:spLocks noGrp="1"/>
          </p:cNvSpPr>
          <p:nvPr>
            <p:ph type="subTitle" idx="1"/>
          </p:nvPr>
        </p:nvSpPr>
        <p:spPr>
          <a:xfrm>
            <a:off x="1615440" y="4882198"/>
            <a:ext cx="9144000" cy="1655762"/>
          </a:xfrm>
        </p:spPr>
        <p:txBody>
          <a:bodyPr>
            <a:normAutofit/>
          </a:bodyPr>
          <a:lstStyle/>
          <a:p>
            <a:pPr algn="l"/>
            <a:r>
              <a:rPr lang="en-US" sz="2000" b="1" dirty="0"/>
              <a:t>Henrike C. Besche, PhD</a:t>
            </a:r>
          </a:p>
          <a:p>
            <a:pPr algn="l"/>
            <a:r>
              <a:rPr lang="en-US" sz="2000" dirty="0"/>
              <a:t>Lecturer in Cell Biology</a:t>
            </a:r>
          </a:p>
          <a:p>
            <a:pPr algn="l"/>
            <a:r>
              <a:rPr lang="en-US" sz="2000" dirty="0"/>
              <a:t>Associate Director of Curriculum Integration</a:t>
            </a:r>
          </a:p>
          <a:p>
            <a:pPr algn="l"/>
            <a:r>
              <a:rPr lang="en-US" sz="2000" dirty="0"/>
              <a:t>Office of Educational Quality Improvement || Harvard Medical School</a:t>
            </a:r>
          </a:p>
          <a:p>
            <a:endParaRPr lang="en-US" sz="2000" dirty="0"/>
          </a:p>
          <a:p>
            <a:endParaRPr lang="en-US" sz="2000" dirty="0"/>
          </a:p>
        </p:txBody>
      </p:sp>
      <p:sp>
        <p:nvSpPr>
          <p:cNvPr id="6" name="Subtitle 2"/>
          <p:cNvSpPr txBox="1">
            <a:spLocks/>
          </p:cNvSpPr>
          <p:nvPr/>
        </p:nvSpPr>
        <p:spPr>
          <a:xfrm>
            <a:off x="2898140" y="5245694"/>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solidFill>
                <a:schemeClr val="tx1"/>
              </a:solidFill>
            </a:endParaRPr>
          </a:p>
        </p:txBody>
      </p:sp>
      <p:pic>
        <p:nvPicPr>
          <p:cNvPr id="7" name="Picture 6" descr="logo_harv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509" y="5055487"/>
            <a:ext cx="1087362" cy="1309184"/>
          </a:xfrm>
          <a:prstGeom prst="rect">
            <a:avLst/>
          </a:prstGeom>
        </p:spPr>
      </p:pic>
      <p:sp>
        <p:nvSpPr>
          <p:cNvPr id="8" name="Title 7">
            <a:extLst>
              <a:ext uri="{FF2B5EF4-FFF2-40B4-BE49-F238E27FC236}">
                <a16:creationId xmlns:a16="http://schemas.microsoft.com/office/drawing/2014/main" id="{BE029113-5730-A94E-998B-8CF6D0648C39}"/>
              </a:ext>
            </a:extLst>
          </p:cNvPr>
          <p:cNvSpPr>
            <a:spLocks noGrp="1"/>
          </p:cNvSpPr>
          <p:nvPr>
            <p:ph type="ctrTitle"/>
          </p:nvPr>
        </p:nvSpPr>
        <p:spPr/>
        <p:txBody>
          <a:bodyPr>
            <a:normAutofit/>
          </a:bodyPr>
          <a:lstStyle/>
          <a:p>
            <a:r>
              <a:rPr lang="en-US" b="1" dirty="0">
                <a:solidFill>
                  <a:srgbClr val="262087"/>
                </a:solidFill>
                <a:ea typeface="Calibri"/>
                <a:cs typeface="Calibri"/>
              </a:rPr>
              <a:t>Teamwork in the flipped classroom</a:t>
            </a:r>
            <a:endParaRPr lang="en-US" dirty="0"/>
          </a:p>
        </p:txBody>
      </p:sp>
    </p:spTree>
    <p:extLst>
      <p:ext uri="{BB962C8B-B14F-4D97-AF65-F5344CB8AC3E}">
        <p14:creationId xmlns:p14="http://schemas.microsoft.com/office/powerpoint/2010/main" val="181738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C9E9-FBE2-DC46-BC5F-47136FDA4208}"/>
              </a:ext>
            </a:extLst>
          </p:cNvPr>
          <p:cNvSpPr>
            <a:spLocks noGrp="1"/>
          </p:cNvSpPr>
          <p:nvPr>
            <p:ph type="title"/>
          </p:nvPr>
        </p:nvSpPr>
        <p:spPr>
          <a:xfrm>
            <a:off x="1228060" y="325111"/>
            <a:ext cx="10515600" cy="1325563"/>
          </a:xfrm>
        </p:spPr>
        <p:txBody>
          <a:bodyPr/>
          <a:lstStyle/>
          <a:p>
            <a:r>
              <a:rPr lang="en-US" dirty="0"/>
              <a:t>Using CQI for Implementing Change</a:t>
            </a:r>
          </a:p>
        </p:txBody>
      </p:sp>
      <p:sp>
        <p:nvSpPr>
          <p:cNvPr id="3" name="Rectangle 2">
            <a:extLst>
              <a:ext uri="{FF2B5EF4-FFF2-40B4-BE49-F238E27FC236}">
                <a16:creationId xmlns:a16="http://schemas.microsoft.com/office/drawing/2014/main" id="{9B930917-5A23-DE4B-A2E7-C0576EFB8428}"/>
              </a:ext>
            </a:extLst>
          </p:cNvPr>
          <p:cNvSpPr/>
          <p:nvPr/>
        </p:nvSpPr>
        <p:spPr>
          <a:xfrm>
            <a:off x="3893222" y="5442704"/>
            <a:ext cx="7120335" cy="7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t>Lectures, some groupwork, no formal consideration of teamwork </a:t>
            </a:r>
          </a:p>
        </p:txBody>
      </p:sp>
      <p:sp>
        <p:nvSpPr>
          <p:cNvPr id="4" name="Rectangle 3">
            <a:extLst>
              <a:ext uri="{FF2B5EF4-FFF2-40B4-BE49-F238E27FC236}">
                <a16:creationId xmlns:a16="http://schemas.microsoft.com/office/drawing/2014/main" id="{1E0C2A84-2129-824A-AC9E-F55EFA411959}"/>
              </a:ext>
            </a:extLst>
          </p:cNvPr>
          <p:cNvSpPr/>
          <p:nvPr/>
        </p:nvSpPr>
        <p:spPr>
          <a:xfrm>
            <a:off x="5341898" y="4654730"/>
            <a:ext cx="5671660" cy="7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t>Active learning, lot’s of collaboration, little framework</a:t>
            </a:r>
          </a:p>
        </p:txBody>
      </p:sp>
      <p:sp>
        <p:nvSpPr>
          <p:cNvPr id="5" name="Rectangle 4">
            <a:extLst>
              <a:ext uri="{FF2B5EF4-FFF2-40B4-BE49-F238E27FC236}">
                <a16:creationId xmlns:a16="http://schemas.microsoft.com/office/drawing/2014/main" id="{51AEEB1A-FAF3-2941-A344-EC474DFC309C}"/>
              </a:ext>
            </a:extLst>
          </p:cNvPr>
          <p:cNvSpPr/>
          <p:nvPr/>
        </p:nvSpPr>
        <p:spPr>
          <a:xfrm>
            <a:off x="6145618" y="3866755"/>
            <a:ext cx="4867940" cy="7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t>Collaboration/teamwork as program objective</a:t>
            </a:r>
          </a:p>
        </p:txBody>
      </p:sp>
      <p:sp>
        <p:nvSpPr>
          <p:cNvPr id="6" name="Rectangle 5">
            <a:extLst>
              <a:ext uri="{FF2B5EF4-FFF2-40B4-BE49-F238E27FC236}">
                <a16:creationId xmlns:a16="http://schemas.microsoft.com/office/drawing/2014/main" id="{5A36A44F-FF7E-0E45-9FC9-7F2E0CDDD1C6}"/>
              </a:ext>
            </a:extLst>
          </p:cNvPr>
          <p:cNvSpPr/>
          <p:nvPr/>
        </p:nvSpPr>
        <p:spPr>
          <a:xfrm>
            <a:off x="7442790" y="3078781"/>
            <a:ext cx="3570767" cy="7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t>Active skill building/peer feedback</a:t>
            </a:r>
          </a:p>
        </p:txBody>
      </p:sp>
      <p:sp>
        <p:nvSpPr>
          <p:cNvPr id="7" name="Rectangle 6">
            <a:extLst>
              <a:ext uri="{FF2B5EF4-FFF2-40B4-BE49-F238E27FC236}">
                <a16:creationId xmlns:a16="http://schemas.microsoft.com/office/drawing/2014/main" id="{78FE39E4-F72D-F843-BA8E-E338B79B4003}"/>
              </a:ext>
            </a:extLst>
          </p:cNvPr>
          <p:cNvSpPr/>
          <p:nvPr/>
        </p:nvSpPr>
        <p:spPr>
          <a:xfrm>
            <a:off x="8420986" y="2290807"/>
            <a:ext cx="2592572" cy="78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t>?</a:t>
            </a:r>
          </a:p>
        </p:txBody>
      </p:sp>
      <p:graphicFrame>
        <p:nvGraphicFramePr>
          <p:cNvPr id="25" name="Diagram 24">
            <a:extLst>
              <a:ext uri="{FF2B5EF4-FFF2-40B4-BE49-F238E27FC236}">
                <a16:creationId xmlns:a16="http://schemas.microsoft.com/office/drawing/2014/main" id="{A0D08072-8583-B244-AEC9-CCC073628D44}"/>
              </a:ext>
            </a:extLst>
          </p:cNvPr>
          <p:cNvGraphicFramePr/>
          <p:nvPr>
            <p:extLst>
              <p:ext uri="{D42A27DB-BD31-4B8C-83A1-F6EECF244321}">
                <p14:modId xmlns:p14="http://schemas.microsoft.com/office/powerpoint/2010/main" val="1570897743"/>
              </p:ext>
            </p:extLst>
          </p:nvPr>
        </p:nvGraphicFramePr>
        <p:xfrm>
          <a:off x="-3178409" y="1576753"/>
          <a:ext cx="11599395" cy="4580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Left Arrow 25">
            <a:extLst>
              <a:ext uri="{FF2B5EF4-FFF2-40B4-BE49-F238E27FC236}">
                <a16:creationId xmlns:a16="http://schemas.microsoft.com/office/drawing/2014/main" id="{D7CA66FB-7F0E-ED42-8581-94D5D567D549}"/>
              </a:ext>
            </a:extLst>
          </p:cNvPr>
          <p:cNvSpPr/>
          <p:nvPr/>
        </p:nvSpPr>
        <p:spPr>
          <a:xfrm>
            <a:off x="11083631" y="3115741"/>
            <a:ext cx="786810" cy="78797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05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Graphic spid="25" grpId="0">
        <p:bldAsOne/>
      </p:bldGraphic>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DCFC-C3B4-0A4F-B05F-D270B550955D}"/>
              </a:ext>
            </a:extLst>
          </p:cNvPr>
          <p:cNvSpPr>
            <a:spLocks noGrp="1"/>
          </p:cNvSpPr>
          <p:nvPr>
            <p:ph type="title"/>
          </p:nvPr>
        </p:nvSpPr>
        <p:spPr/>
        <p:txBody>
          <a:bodyPr/>
          <a:lstStyle/>
          <a:p>
            <a:r>
              <a:rPr lang="en-US" dirty="0"/>
              <a:t>Quality Improvement vs Research</a:t>
            </a:r>
          </a:p>
        </p:txBody>
      </p:sp>
      <p:sp>
        <p:nvSpPr>
          <p:cNvPr id="4" name="Text Placeholder 3">
            <a:extLst>
              <a:ext uri="{FF2B5EF4-FFF2-40B4-BE49-F238E27FC236}">
                <a16:creationId xmlns:a16="http://schemas.microsoft.com/office/drawing/2014/main" id="{23607D61-3BB5-5544-8A40-747A038F75EF}"/>
              </a:ext>
            </a:extLst>
          </p:cNvPr>
          <p:cNvSpPr>
            <a:spLocks noGrp="1"/>
          </p:cNvSpPr>
          <p:nvPr>
            <p:ph type="body" idx="1"/>
          </p:nvPr>
        </p:nvSpPr>
        <p:spPr/>
        <p:txBody>
          <a:bodyPr/>
          <a:lstStyle/>
          <a:p>
            <a:r>
              <a:rPr lang="en-US" dirty="0"/>
              <a:t>QI</a:t>
            </a:r>
          </a:p>
        </p:txBody>
      </p:sp>
      <p:sp>
        <p:nvSpPr>
          <p:cNvPr id="5" name="Content Placeholder 4">
            <a:extLst>
              <a:ext uri="{FF2B5EF4-FFF2-40B4-BE49-F238E27FC236}">
                <a16:creationId xmlns:a16="http://schemas.microsoft.com/office/drawing/2014/main" id="{6753FD5E-12C1-684B-BA15-60697CE5113E}"/>
              </a:ext>
            </a:extLst>
          </p:cNvPr>
          <p:cNvSpPr>
            <a:spLocks noGrp="1"/>
          </p:cNvSpPr>
          <p:nvPr>
            <p:ph sz="half" idx="2"/>
          </p:nvPr>
        </p:nvSpPr>
        <p:spPr/>
        <p:txBody>
          <a:bodyPr>
            <a:normAutofit lnSpcReduction="10000"/>
          </a:bodyPr>
          <a:lstStyle/>
          <a:p>
            <a:r>
              <a:rPr lang="en-US" dirty="0"/>
              <a:t>NOT hypothesis driven</a:t>
            </a:r>
          </a:p>
          <a:p>
            <a:pPr lvl="1"/>
            <a:r>
              <a:rPr lang="en-US" dirty="0"/>
              <a:t>“How is this is going?”</a:t>
            </a:r>
          </a:p>
          <a:p>
            <a:pPr lvl="1"/>
            <a:r>
              <a:rPr lang="en-US" dirty="0"/>
              <a:t>“How can we make this better?”</a:t>
            </a:r>
          </a:p>
          <a:p>
            <a:pPr marL="285750" indent="-285750">
              <a:buFont typeface="Arial" panose="020B0604020202020204" pitchFamily="34" charset="0"/>
              <a:buChar char="•"/>
            </a:pPr>
            <a:r>
              <a:rPr lang="en-US" dirty="0"/>
              <a:t>Experimental design within limitation of running courses</a:t>
            </a:r>
          </a:p>
          <a:p>
            <a:r>
              <a:rPr lang="en-US" dirty="0"/>
              <a:t>Data can be gathered in small increments, does not have to be perfect</a:t>
            </a:r>
          </a:p>
          <a:p>
            <a:endParaRPr lang="en-US" dirty="0"/>
          </a:p>
        </p:txBody>
      </p:sp>
      <p:sp>
        <p:nvSpPr>
          <p:cNvPr id="6" name="Text Placeholder 5">
            <a:extLst>
              <a:ext uri="{FF2B5EF4-FFF2-40B4-BE49-F238E27FC236}">
                <a16:creationId xmlns:a16="http://schemas.microsoft.com/office/drawing/2014/main" id="{AE996975-3E63-D448-9649-4E5D9F5EC8BB}"/>
              </a:ext>
            </a:extLst>
          </p:cNvPr>
          <p:cNvSpPr>
            <a:spLocks noGrp="1"/>
          </p:cNvSpPr>
          <p:nvPr>
            <p:ph type="body" sz="quarter" idx="3"/>
          </p:nvPr>
        </p:nvSpPr>
        <p:spPr/>
        <p:txBody>
          <a:bodyPr/>
          <a:lstStyle/>
          <a:p>
            <a:r>
              <a:rPr lang="en-US" dirty="0"/>
              <a:t>Research</a:t>
            </a:r>
          </a:p>
        </p:txBody>
      </p:sp>
      <p:sp>
        <p:nvSpPr>
          <p:cNvPr id="7" name="Content Placeholder 6">
            <a:extLst>
              <a:ext uri="{FF2B5EF4-FFF2-40B4-BE49-F238E27FC236}">
                <a16:creationId xmlns:a16="http://schemas.microsoft.com/office/drawing/2014/main" id="{EB82D53A-6E71-3B4D-91C6-FD5CE89A825C}"/>
              </a:ext>
            </a:extLst>
          </p:cNvPr>
          <p:cNvSpPr>
            <a:spLocks noGrp="1"/>
          </p:cNvSpPr>
          <p:nvPr>
            <p:ph sz="quarter" idx="4"/>
          </p:nvPr>
        </p:nvSpPr>
        <p:spPr/>
        <p:txBody>
          <a:bodyPr>
            <a:normAutofit lnSpcReduction="10000"/>
          </a:bodyPr>
          <a:lstStyle/>
          <a:p>
            <a:r>
              <a:rPr lang="en-US" dirty="0"/>
              <a:t>Hypothesis-driven </a:t>
            </a:r>
          </a:p>
          <a:p>
            <a:pPr lvl="1"/>
            <a:r>
              <a:rPr lang="en-US" dirty="0"/>
              <a:t>“I propose if we do A, it will result in B”</a:t>
            </a:r>
          </a:p>
          <a:p>
            <a:r>
              <a:rPr lang="en-US" dirty="0"/>
              <a:t>Research design depends on control group</a:t>
            </a:r>
          </a:p>
          <a:p>
            <a:r>
              <a:rPr lang="en-US" dirty="0"/>
              <a:t>Experimental design complex and needs a lot of lead time</a:t>
            </a:r>
          </a:p>
          <a:p>
            <a:r>
              <a:rPr lang="en-US" dirty="0"/>
              <a:t>Very difficult to implement in context of running courses</a:t>
            </a:r>
          </a:p>
          <a:p>
            <a:endParaRPr lang="en-US" dirty="0"/>
          </a:p>
        </p:txBody>
      </p:sp>
    </p:spTree>
    <p:extLst>
      <p:ext uri="{BB962C8B-B14F-4D97-AF65-F5344CB8AC3E}">
        <p14:creationId xmlns:p14="http://schemas.microsoft.com/office/powerpoint/2010/main" val="307167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0FBE-1A6A-D046-A91F-2232D6083391}"/>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3566F076-8155-7841-8CA6-481609B5541A}"/>
              </a:ext>
            </a:extLst>
          </p:cNvPr>
          <p:cNvSpPr>
            <a:spLocks noGrp="1"/>
          </p:cNvSpPr>
          <p:nvPr>
            <p:ph type="body" idx="1"/>
          </p:nvPr>
        </p:nvSpPr>
        <p:spPr>
          <a:xfrm>
            <a:off x="839788" y="1681163"/>
            <a:ext cx="5157787" cy="823912"/>
          </a:xfrm>
        </p:spPr>
        <p:txBody>
          <a:bodyPr/>
          <a:lstStyle/>
          <a:p>
            <a:r>
              <a:rPr lang="en-US" dirty="0"/>
              <a:t>Office of Educational Quality Improvement</a:t>
            </a:r>
          </a:p>
        </p:txBody>
      </p:sp>
      <p:sp>
        <p:nvSpPr>
          <p:cNvPr id="4" name="Content Placeholder 3">
            <a:extLst>
              <a:ext uri="{FF2B5EF4-FFF2-40B4-BE49-F238E27FC236}">
                <a16:creationId xmlns:a16="http://schemas.microsoft.com/office/drawing/2014/main" id="{119CC0EB-AB68-A943-A32B-D80EFFA898EB}"/>
              </a:ext>
            </a:extLst>
          </p:cNvPr>
          <p:cNvSpPr>
            <a:spLocks noGrp="1"/>
          </p:cNvSpPr>
          <p:nvPr>
            <p:ph sz="half" idx="2"/>
          </p:nvPr>
        </p:nvSpPr>
        <p:spPr/>
        <p:txBody>
          <a:bodyPr/>
          <a:lstStyle/>
          <a:p>
            <a:r>
              <a:rPr lang="en-US" dirty="0"/>
              <a:t>Rich </a:t>
            </a:r>
            <a:r>
              <a:rPr lang="en-US" dirty="0" err="1"/>
              <a:t>Schwartzstein</a:t>
            </a:r>
            <a:r>
              <a:rPr lang="en-US" dirty="0"/>
              <a:t>, MD</a:t>
            </a:r>
          </a:p>
          <a:p>
            <a:r>
              <a:rPr lang="en-US" dirty="0"/>
              <a:t>Amy Sullivan, </a:t>
            </a:r>
            <a:r>
              <a:rPr lang="en-US" dirty="0" err="1"/>
              <a:t>EdD</a:t>
            </a:r>
            <a:endParaRPr lang="en-US" dirty="0"/>
          </a:p>
          <a:p>
            <a:r>
              <a:rPr lang="en-US" dirty="0"/>
              <a:t>Barbara Cockrill, MD</a:t>
            </a:r>
          </a:p>
          <a:p>
            <a:r>
              <a:rPr lang="en-US" dirty="0"/>
              <a:t>John L. Dalrymple, MD</a:t>
            </a:r>
          </a:p>
          <a:p>
            <a:r>
              <a:rPr lang="en-US" dirty="0"/>
              <a:t>Carolyn Wood</a:t>
            </a:r>
          </a:p>
          <a:p>
            <a:r>
              <a:rPr lang="en-US" dirty="0"/>
              <a:t>Steve Pelletier, PhD</a:t>
            </a:r>
          </a:p>
        </p:txBody>
      </p:sp>
      <p:sp>
        <p:nvSpPr>
          <p:cNvPr id="5" name="Text Placeholder 4">
            <a:extLst>
              <a:ext uri="{FF2B5EF4-FFF2-40B4-BE49-F238E27FC236}">
                <a16:creationId xmlns:a16="http://schemas.microsoft.com/office/drawing/2014/main" id="{1CA3450D-F57F-6447-B791-B4612B257028}"/>
              </a:ext>
            </a:extLst>
          </p:cNvPr>
          <p:cNvSpPr>
            <a:spLocks noGrp="1"/>
          </p:cNvSpPr>
          <p:nvPr>
            <p:ph type="body" sz="quarter" idx="3"/>
          </p:nvPr>
        </p:nvSpPr>
        <p:spPr/>
        <p:txBody>
          <a:bodyPr/>
          <a:lstStyle/>
          <a:p>
            <a:r>
              <a:rPr lang="en-US" dirty="0"/>
              <a:t>Program of Medical Education at HMS</a:t>
            </a:r>
          </a:p>
        </p:txBody>
      </p:sp>
      <p:sp>
        <p:nvSpPr>
          <p:cNvPr id="6" name="Content Placeholder 5">
            <a:extLst>
              <a:ext uri="{FF2B5EF4-FFF2-40B4-BE49-F238E27FC236}">
                <a16:creationId xmlns:a16="http://schemas.microsoft.com/office/drawing/2014/main" id="{C9895C3C-46EB-D14D-AE14-E53D93D7510C}"/>
              </a:ext>
            </a:extLst>
          </p:cNvPr>
          <p:cNvSpPr>
            <a:spLocks noGrp="1"/>
          </p:cNvSpPr>
          <p:nvPr>
            <p:ph sz="quarter" idx="4"/>
          </p:nvPr>
        </p:nvSpPr>
        <p:spPr/>
        <p:txBody>
          <a:bodyPr/>
          <a:lstStyle/>
          <a:p>
            <a:r>
              <a:rPr lang="en-US" dirty="0"/>
              <a:t>Edward M. </a:t>
            </a:r>
            <a:r>
              <a:rPr lang="en-US" dirty="0" err="1"/>
              <a:t>Hundert</a:t>
            </a:r>
            <a:r>
              <a:rPr lang="en-US" dirty="0"/>
              <a:t>, MD</a:t>
            </a:r>
          </a:p>
          <a:p>
            <a:r>
              <a:rPr lang="en-US" dirty="0"/>
              <a:t>Randall King, MD PhD</a:t>
            </a:r>
          </a:p>
          <a:p>
            <a:pPr marL="0" indent="0">
              <a:buNone/>
            </a:pPr>
            <a:endParaRPr lang="en-US" dirty="0"/>
          </a:p>
        </p:txBody>
      </p:sp>
    </p:spTree>
    <p:extLst>
      <p:ext uri="{BB962C8B-B14F-4D97-AF65-F5344CB8AC3E}">
        <p14:creationId xmlns:p14="http://schemas.microsoft.com/office/powerpoint/2010/main" val="265075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80B4FE-6477-434C-A6E9-E4DCFAFC2496}"/>
              </a:ext>
            </a:extLst>
          </p:cNvPr>
          <p:cNvPicPr>
            <a:picLocks noChangeAspect="1"/>
          </p:cNvPicPr>
          <p:nvPr/>
        </p:nvPicPr>
        <p:blipFill>
          <a:blip r:embed="rId3"/>
          <a:stretch>
            <a:fillRect/>
          </a:stretch>
        </p:blipFill>
        <p:spPr>
          <a:xfrm>
            <a:off x="982581" y="2091081"/>
            <a:ext cx="4085118" cy="3257752"/>
          </a:xfrm>
          <a:prstGeom prst="rect">
            <a:avLst/>
          </a:prstGeom>
        </p:spPr>
      </p:pic>
      <p:sp>
        <p:nvSpPr>
          <p:cNvPr id="2" name="Title 1">
            <a:extLst>
              <a:ext uri="{FF2B5EF4-FFF2-40B4-BE49-F238E27FC236}">
                <a16:creationId xmlns:a16="http://schemas.microsoft.com/office/drawing/2014/main" id="{E7AB9971-D89F-914E-BAC4-FD636B86C2C8}"/>
              </a:ext>
            </a:extLst>
          </p:cNvPr>
          <p:cNvSpPr>
            <a:spLocks noGrp="1"/>
          </p:cNvSpPr>
          <p:nvPr>
            <p:ph type="title"/>
          </p:nvPr>
        </p:nvSpPr>
        <p:spPr/>
        <p:txBody>
          <a:bodyPr/>
          <a:lstStyle/>
          <a:p>
            <a:r>
              <a:rPr lang="en-US" dirty="0"/>
              <a:t>The Pathways Curriculum at HMS </a:t>
            </a:r>
          </a:p>
        </p:txBody>
      </p:sp>
      <p:grpSp>
        <p:nvGrpSpPr>
          <p:cNvPr id="15" name="Group 14">
            <a:extLst>
              <a:ext uri="{FF2B5EF4-FFF2-40B4-BE49-F238E27FC236}">
                <a16:creationId xmlns:a16="http://schemas.microsoft.com/office/drawing/2014/main" id="{E16273A0-E7B3-804D-9999-8B312C07B402}"/>
              </a:ext>
            </a:extLst>
          </p:cNvPr>
          <p:cNvGrpSpPr/>
          <p:nvPr/>
        </p:nvGrpSpPr>
        <p:grpSpPr>
          <a:xfrm>
            <a:off x="716280" y="2194560"/>
            <a:ext cx="4617720" cy="3050795"/>
            <a:chOff x="716280" y="2194560"/>
            <a:chExt cx="4617720" cy="3050795"/>
          </a:xfrm>
        </p:grpSpPr>
        <p:cxnSp>
          <p:nvCxnSpPr>
            <p:cNvPr id="10" name="Straight Connector 9">
              <a:extLst>
                <a:ext uri="{FF2B5EF4-FFF2-40B4-BE49-F238E27FC236}">
                  <a16:creationId xmlns:a16="http://schemas.microsoft.com/office/drawing/2014/main" id="{7E7B2F87-0246-EC40-806F-A6BFF7E15EAD}"/>
                </a:ext>
              </a:extLst>
            </p:cNvPr>
            <p:cNvCxnSpPr/>
            <p:nvPr/>
          </p:nvCxnSpPr>
          <p:spPr>
            <a:xfrm>
              <a:off x="716280" y="2194560"/>
              <a:ext cx="4617720" cy="305079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C52E54-6BDE-014E-A47E-68DE9DBF6088}"/>
                </a:ext>
              </a:extLst>
            </p:cNvPr>
            <p:cNvCxnSpPr>
              <a:cxnSpLocks/>
            </p:cNvCxnSpPr>
            <p:nvPr/>
          </p:nvCxnSpPr>
          <p:spPr>
            <a:xfrm flipH="1">
              <a:off x="716280" y="2194560"/>
              <a:ext cx="4617720" cy="305079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BFC2288D-BB34-7447-8A38-9A07DBF4AECB}"/>
              </a:ext>
            </a:extLst>
          </p:cNvPr>
          <p:cNvPicPr>
            <a:picLocks noChangeAspect="1"/>
          </p:cNvPicPr>
          <p:nvPr/>
        </p:nvPicPr>
        <p:blipFill rotWithShape="1">
          <a:blip r:embed="rId4"/>
          <a:srcRect l="4850" b="5797"/>
          <a:stretch/>
        </p:blipFill>
        <p:spPr>
          <a:xfrm>
            <a:off x="5832896" y="2091081"/>
            <a:ext cx="5520904" cy="3257752"/>
          </a:xfrm>
          <a:prstGeom prst="rect">
            <a:avLst/>
          </a:prstGeom>
        </p:spPr>
      </p:pic>
      <p:sp>
        <p:nvSpPr>
          <p:cNvPr id="7" name="TextBox 6">
            <a:extLst>
              <a:ext uri="{FF2B5EF4-FFF2-40B4-BE49-F238E27FC236}">
                <a16:creationId xmlns:a16="http://schemas.microsoft.com/office/drawing/2014/main" id="{CAD7FDF7-5D7D-0C44-81CF-8C0DFF1CD9B2}"/>
              </a:ext>
            </a:extLst>
          </p:cNvPr>
          <p:cNvSpPr txBox="1"/>
          <p:nvPr/>
        </p:nvSpPr>
        <p:spPr>
          <a:xfrm rot="678868">
            <a:off x="6941293" y="5395283"/>
            <a:ext cx="3304110" cy="70788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4000" b="1" i="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Engravers MT" panose="02090707080505020304" pitchFamily="18" charset="77"/>
              </a:rPr>
              <a:t>Est 2015</a:t>
            </a:r>
          </a:p>
        </p:txBody>
      </p:sp>
    </p:spTree>
    <p:extLst>
      <p:ext uri="{BB962C8B-B14F-4D97-AF65-F5344CB8AC3E}">
        <p14:creationId xmlns:p14="http://schemas.microsoft.com/office/powerpoint/2010/main" val="263749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84A4-E92A-3449-8CF2-B838C2E778B8}"/>
              </a:ext>
            </a:extLst>
          </p:cNvPr>
          <p:cNvSpPr>
            <a:spLocks noGrp="1"/>
          </p:cNvSpPr>
          <p:nvPr>
            <p:ph type="title"/>
          </p:nvPr>
        </p:nvSpPr>
        <p:spPr/>
        <p:txBody>
          <a:bodyPr/>
          <a:lstStyle/>
          <a:p>
            <a:r>
              <a:rPr lang="en-US" dirty="0"/>
              <a:t>Case-based collaborative learning (CBCL)</a:t>
            </a:r>
          </a:p>
        </p:txBody>
      </p:sp>
      <p:sp>
        <p:nvSpPr>
          <p:cNvPr id="10" name="Rounded Rectangle 9">
            <a:extLst>
              <a:ext uri="{FF2B5EF4-FFF2-40B4-BE49-F238E27FC236}">
                <a16:creationId xmlns:a16="http://schemas.microsoft.com/office/drawing/2014/main" id="{930A7239-78F7-1340-BE9C-4F36E253026C}"/>
              </a:ext>
            </a:extLst>
          </p:cNvPr>
          <p:cNvSpPr/>
          <p:nvPr/>
        </p:nvSpPr>
        <p:spPr>
          <a:xfrm>
            <a:off x="891354" y="3803276"/>
            <a:ext cx="2121673" cy="15677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Workload</a:t>
            </a:r>
          </a:p>
        </p:txBody>
      </p:sp>
      <p:sp>
        <p:nvSpPr>
          <p:cNvPr id="4" name="Rounded Rectangle 3">
            <a:extLst>
              <a:ext uri="{FF2B5EF4-FFF2-40B4-BE49-F238E27FC236}">
                <a16:creationId xmlns:a16="http://schemas.microsoft.com/office/drawing/2014/main" id="{5C5B9AB1-6628-F147-BE93-E4AA1AD3609D}"/>
              </a:ext>
            </a:extLst>
          </p:cNvPr>
          <p:cNvSpPr/>
          <p:nvPr/>
        </p:nvSpPr>
        <p:spPr>
          <a:xfrm>
            <a:off x="510934" y="2477713"/>
            <a:ext cx="2121673" cy="1567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Flipped</a:t>
            </a:r>
          </a:p>
        </p:txBody>
      </p:sp>
      <p:sp>
        <p:nvSpPr>
          <p:cNvPr id="11" name="Rounded Rectangle 10">
            <a:extLst>
              <a:ext uri="{FF2B5EF4-FFF2-40B4-BE49-F238E27FC236}">
                <a16:creationId xmlns:a16="http://schemas.microsoft.com/office/drawing/2014/main" id="{79C901C2-EAE9-2844-A96A-0E65601C0FF9}"/>
              </a:ext>
            </a:extLst>
          </p:cNvPr>
          <p:cNvSpPr/>
          <p:nvPr/>
        </p:nvSpPr>
        <p:spPr>
          <a:xfrm>
            <a:off x="6555304" y="3677408"/>
            <a:ext cx="2121673" cy="15677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Teamwork</a:t>
            </a:r>
          </a:p>
        </p:txBody>
      </p:sp>
      <p:sp>
        <p:nvSpPr>
          <p:cNvPr id="12" name="Rounded Rectangle 11">
            <a:extLst>
              <a:ext uri="{FF2B5EF4-FFF2-40B4-BE49-F238E27FC236}">
                <a16:creationId xmlns:a16="http://schemas.microsoft.com/office/drawing/2014/main" id="{6C07C9F8-8BB1-764E-AA8B-D5A84583B316}"/>
              </a:ext>
            </a:extLst>
          </p:cNvPr>
          <p:cNvSpPr/>
          <p:nvPr/>
        </p:nvSpPr>
        <p:spPr>
          <a:xfrm>
            <a:off x="3713755" y="3852740"/>
            <a:ext cx="2121673" cy="15677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makes a good question?</a:t>
            </a:r>
          </a:p>
        </p:txBody>
      </p:sp>
      <p:sp>
        <p:nvSpPr>
          <p:cNvPr id="5" name="Rounded Rectangle 4">
            <a:extLst>
              <a:ext uri="{FF2B5EF4-FFF2-40B4-BE49-F238E27FC236}">
                <a16:creationId xmlns:a16="http://schemas.microsoft.com/office/drawing/2014/main" id="{39F7710D-B4B1-4847-868A-D880237E3097}"/>
              </a:ext>
            </a:extLst>
          </p:cNvPr>
          <p:cNvSpPr/>
          <p:nvPr/>
        </p:nvSpPr>
        <p:spPr>
          <a:xfrm>
            <a:off x="6217458" y="2477713"/>
            <a:ext cx="2121673" cy="1567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Collaborative</a:t>
            </a:r>
          </a:p>
        </p:txBody>
      </p:sp>
      <p:sp>
        <p:nvSpPr>
          <p:cNvPr id="13" name="Rounded Rectangle 12">
            <a:extLst>
              <a:ext uri="{FF2B5EF4-FFF2-40B4-BE49-F238E27FC236}">
                <a16:creationId xmlns:a16="http://schemas.microsoft.com/office/drawing/2014/main" id="{FAB0CB11-161F-8E4C-91E5-6E84ADE5F648}"/>
              </a:ext>
            </a:extLst>
          </p:cNvPr>
          <p:cNvSpPr/>
          <p:nvPr/>
        </p:nvSpPr>
        <p:spPr>
          <a:xfrm>
            <a:off x="9563100" y="3803276"/>
            <a:ext cx="2121673" cy="15677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Facilitation</a:t>
            </a:r>
          </a:p>
        </p:txBody>
      </p:sp>
      <p:sp>
        <p:nvSpPr>
          <p:cNvPr id="8" name="Rounded Rectangle 7">
            <a:extLst>
              <a:ext uri="{FF2B5EF4-FFF2-40B4-BE49-F238E27FC236}">
                <a16:creationId xmlns:a16="http://schemas.microsoft.com/office/drawing/2014/main" id="{B56EBCE7-B94E-1A42-928B-DB813F8EAA4C}"/>
              </a:ext>
            </a:extLst>
          </p:cNvPr>
          <p:cNvSpPr/>
          <p:nvPr/>
        </p:nvSpPr>
        <p:spPr>
          <a:xfrm>
            <a:off x="9232127" y="2477713"/>
            <a:ext cx="2121673" cy="1567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Discussion-based</a:t>
            </a:r>
          </a:p>
        </p:txBody>
      </p:sp>
      <p:sp>
        <p:nvSpPr>
          <p:cNvPr id="16" name="TextBox 15">
            <a:extLst>
              <a:ext uri="{FF2B5EF4-FFF2-40B4-BE49-F238E27FC236}">
                <a16:creationId xmlns:a16="http://schemas.microsoft.com/office/drawing/2014/main" id="{33972851-010F-0844-866F-8AEE33021DD9}"/>
              </a:ext>
            </a:extLst>
          </p:cNvPr>
          <p:cNvSpPr txBox="1"/>
          <p:nvPr/>
        </p:nvSpPr>
        <p:spPr>
          <a:xfrm rot="678868">
            <a:off x="6137507" y="4862256"/>
            <a:ext cx="2874633" cy="70788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4000" b="1" i="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Engravers MT" panose="02090707080505020304" pitchFamily="18" charset="77"/>
              </a:rPr>
              <a:t>TODAY</a:t>
            </a:r>
          </a:p>
        </p:txBody>
      </p:sp>
      <p:sp>
        <p:nvSpPr>
          <p:cNvPr id="7" name="Rounded Rectangle 6">
            <a:extLst>
              <a:ext uri="{FF2B5EF4-FFF2-40B4-BE49-F238E27FC236}">
                <a16:creationId xmlns:a16="http://schemas.microsoft.com/office/drawing/2014/main" id="{F66E5F9A-C982-7047-8F77-0FF85E661887}"/>
              </a:ext>
            </a:extLst>
          </p:cNvPr>
          <p:cNvSpPr/>
          <p:nvPr/>
        </p:nvSpPr>
        <p:spPr>
          <a:xfrm>
            <a:off x="3382782" y="2477713"/>
            <a:ext cx="2121673" cy="1567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Case-based</a:t>
            </a:r>
          </a:p>
        </p:txBody>
      </p:sp>
    </p:spTree>
    <p:extLst>
      <p:ext uri="{BB962C8B-B14F-4D97-AF65-F5344CB8AC3E}">
        <p14:creationId xmlns:p14="http://schemas.microsoft.com/office/powerpoint/2010/main" val="1036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animBg="1"/>
      <p:bldP spid="12" grpId="0" animBg="1"/>
      <p:bldP spid="5" grpId="0" animBg="1"/>
      <p:bldP spid="13" grpId="0" animBg="1"/>
      <p:bldP spid="8" grpId="0" animBg="1"/>
      <p:bldP spid="1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E160F67-1685-D043-9253-5FF6AAF00883}"/>
              </a:ext>
            </a:extLst>
          </p:cNvPr>
          <p:cNvPicPr>
            <a:picLocks noChangeAspect="1"/>
          </p:cNvPicPr>
          <p:nvPr/>
        </p:nvPicPr>
        <p:blipFill rotWithShape="1">
          <a:blip r:embed="rId3"/>
          <a:srcRect l="4850" b="5797"/>
          <a:stretch/>
        </p:blipFill>
        <p:spPr>
          <a:xfrm>
            <a:off x="6500083" y="465444"/>
            <a:ext cx="5316623" cy="3137211"/>
          </a:xfrm>
          <a:prstGeom prst="rect">
            <a:avLst/>
          </a:prstGeom>
        </p:spPr>
      </p:pic>
      <p:grpSp>
        <p:nvGrpSpPr>
          <p:cNvPr id="2" name="Group 1">
            <a:extLst>
              <a:ext uri="{FF2B5EF4-FFF2-40B4-BE49-F238E27FC236}">
                <a16:creationId xmlns:a16="http://schemas.microsoft.com/office/drawing/2014/main" id="{DDD5D100-9EFE-A043-9CC3-7AF43B054110}"/>
              </a:ext>
            </a:extLst>
          </p:cNvPr>
          <p:cNvGrpSpPr/>
          <p:nvPr/>
        </p:nvGrpSpPr>
        <p:grpSpPr>
          <a:xfrm>
            <a:off x="4413849" y="1690688"/>
            <a:ext cx="3364302" cy="4844142"/>
            <a:chOff x="3985404" y="1702879"/>
            <a:chExt cx="3364302" cy="4844142"/>
          </a:xfrm>
        </p:grpSpPr>
        <p:sp>
          <p:nvSpPr>
            <p:cNvPr id="59" name="Rectangle 58"/>
            <p:cNvSpPr/>
            <p:nvPr/>
          </p:nvSpPr>
          <p:spPr>
            <a:xfrm>
              <a:off x="3985404" y="1702879"/>
              <a:ext cx="3364302" cy="4844142"/>
            </a:xfrm>
            <a:prstGeom prst="rect">
              <a:avLst/>
            </a:prstGeom>
            <a:solidFill>
              <a:schemeClr val="bg1"/>
            </a:solidFill>
            <a:ln w="190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460667" y="23144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398906" y="23144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528643" y="23144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60667" y="3262933"/>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398906" y="3262933"/>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528643" y="3262933"/>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460667" y="431563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398906" y="431563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528643" y="431563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460667" y="5314321"/>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528643" y="5314321"/>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3938C42E-2320-964A-8C29-59780A1562C4}"/>
              </a:ext>
            </a:extLst>
          </p:cNvPr>
          <p:cNvSpPr>
            <a:spLocks noGrp="1"/>
          </p:cNvSpPr>
          <p:nvPr>
            <p:ph type="title"/>
          </p:nvPr>
        </p:nvSpPr>
        <p:spPr/>
        <p:txBody>
          <a:bodyPr/>
          <a:lstStyle/>
          <a:p>
            <a:r>
              <a:rPr lang="en-US" dirty="0"/>
              <a:t>The CBCL classroom</a:t>
            </a:r>
          </a:p>
        </p:txBody>
      </p:sp>
      <p:sp>
        <p:nvSpPr>
          <p:cNvPr id="6" name="TextBox 5">
            <a:extLst>
              <a:ext uri="{FF2B5EF4-FFF2-40B4-BE49-F238E27FC236}">
                <a16:creationId xmlns:a16="http://schemas.microsoft.com/office/drawing/2014/main" id="{22136B6D-23C3-AE49-B00C-5063A9DA4E12}"/>
              </a:ext>
            </a:extLst>
          </p:cNvPr>
          <p:cNvSpPr txBox="1"/>
          <p:nvPr/>
        </p:nvSpPr>
        <p:spPr>
          <a:xfrm>
            <a:off x="838200" y="4303445"/>
            <a:ext cx="1867242" cy="1938992"/>
          </a:xfrm>
          <a:prstGeom prst="rect">
            <a:avLst/>
          </a:prstGeom>
          <a:noFill/>
        </p:spPr>
        <p:txBody>
          <a:bodyPr wrap="none" rtlCol="0">
            <a:spAutoFit/>
          </a:bodyPr>
          <a:lstStyle/>
          <a:p>
            <a:r>
              <a:rPr lang="en-US" sz="2400" dirty="0"/>
              <a:t>44 students</a:t>
            </a:r>
          </a:p>
          <a:p>
            <a:r>
              <a:rPr lang="en-US" sz="2400" dirty="0"/>
              <a:t>11 tables of 4</a:t>
            </a:r>
          </a:p>
          <a:p>
            <a:r>
              <a:rPr lang="en-US" sz="2400" dirty="0"/>
              <a:t>1-3 faculty</a:t>
            </a:r>
          </a:p>
          <a:p>
            <a:endParaRPr lang="en-US" sz="2400" dirty="0"/>
          </a:p>
          <a:p>
            <a:r>
              <a:rPr lang="en-US" sz="2400" b="1" dirty="0"/>
              <a:t>4 classrooms</a:t>
            </a:r>
          </a:p>
        </p:txBody>
      </p:sp>
    </p:spTree>
    <p:extLst>
      <p:ext uri="{BB962C8B-B14F-4D97-AF65-F5344CB8AC3E}">
        <p14:creationId xmlns:p14="http://schemas.microsoft.com/office/powerpoint/2010/main" val="9466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F26CACB-30B3-E246-99DA-DBA06D12C5EA}"/>
              </a:ext>
            </a:extLst>
          </p:cNvPr>
          <p:cNvSpPr>
            <a:spLocks noGrp="1"/>
          </p:cNvSpPr>
          <p:nvPr>
            <p:ph type="title"/>
          </p:nvPr>
        </p:nvSpPr>
        <p:spPr>
          <a:xfrm>
            <a:off x="880892" y="300199"/>
            <a:ext cx="10515600" cy="1325563"/>
          </a:xfrm>
        </p:spPr>
        <p:txBody>
          <a:bodyPr/>
          <a:lstStyle/>
          <a:p>
            <a:r>
              <a:rPr lang="en-US" dirty="0"/>
              <a:t>Not all teams are created equal</a:t>
            </a:r>
          </a:p>
        </p:txBody>
      </p:sp>
      <p:grpSp>
        <p:nvGrpSpPr>
          <p:cNvPr id="2" name="Group 1">
            <a:extLst>
              <a:ext uri="{FF2B5EF4-FFF2-40B4-BE49-F238E27FC236}">
                <a16:creationId xmlns:a16="http://schemas.microsoft.com/office/drawing/2014/main" id="{7AB89E5D-DD00-F446-AEE2-59E01B390BC6}"/>
              </a:ext>
            </a:extLst>
          </p:cNvPr>
          <p:cNvGrpSpPr/>
          <p:nvPr/>
        </p:nvGrpSpPr>
        <p:grpSpPr>
          <a:xfrm>
            <a:off x="4330460" y="1625762"/>
            <a:ext cx="3485072" cy="4844142"/>
            <a:chOff x="4330460" y="1625762"/>
            <a:chExt cx="3485072" cy="4844142"/>
          </a:xfrm>
        </p:grpSpPr>
        <p:grpSp>
          <p:nvGrpSpPr>
            <p:cNvPr id="5" name="Group 4">
              <a:extLst>
                <a:ext uri="{FF2B5EF4-FFF2-40B4-BE49-F238E27FC236}">
                  <a16:creationId xmlns:a16="http://schemas.microsoft.com/office/drawing/2014/main" id="{C3B7F778-A1F4-274D-8EC5-83562C2C8353}"/>
                </a:ext>
              </a:extLst>
            </p:cNvPr>
            <p:cNvGrpSpPr/>
            <p:nvPr/>
          </p:nvGrpSpPr>
          <p:grpSpPr>
            <a:xfrm>
              <a:off x="4330460" y="1625762"/>
              <a:ext cx="3485072" cy="4844142"/>
              <a:chOff x="486901" y="1720132"/>
              <a:chExt cx="3485072" cy="4844142"/>
            </a:xfrm>
          </p:grpSpPr>
          <p:sp>
            <p:nvSpPr>
              <p:cNvPr id="33" name="Rectangle 32"/>
              <p:cNvSpPr/>
              <p:nvPr/>
            </p:nvSpPr>
            <p:spPr>
              <a:xfrm>
                <a:off x="2043964"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982203"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111940"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043964" y="328018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982203" y="3280186"/>
                <a:ext cx="469118" cy="649341"/>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111940" y="328018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043964"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982203"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111940"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043964" y="53315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111940" y="53315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86901" y="1720132"/>
                <a:ext cx="3485072" cy="4844142"/>
              </a:xfrm>
              <a:prstGeom prst="rect">
                <a:avLst/>
              </a:prstGeom>
              <a:noFill/>
              <a:ln w="190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34C5851-26F3-9542-8333-5FB4F472CD87}"/>
                  </a:ext>
                </a:extLst>
              </p:cNvPr>
              <p:cNvSpPr/>
              <p:nvPr/>
            </p:nvSpPr>
            <p:spPr>
              <a:xfrm>
                <a:off x="2247526" y="2329253"/>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CB27F2-8B64-E44D-A7AD-C7EF49ADBD9F}"/>
                  </a:ext>
                </a:extLst>
              </p:cNvPr>
              <p:cNvSpPr/>
              <p:nvPr/>
            </p:nvSpPr>
            <p:spPr>
              <a:xfrm>
                <a:off x="1309144" y="3285604"/>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4A9547C-F6B5-D743-B422-DF68B683BECE}"/>
                  </a:ext>
                </a:extLst>
              </p:cNvPr>
              <p:cNvSpPr/>
              <p:nvPr/>
            </p:nvSpPr>
            <p:spPr>
              <a:xfrm>
                <a:off x="2250336" y="4332889"/>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DC675BD-F6B0-CF40-9343-A02414F680A6}"/>
                  </a:ext>
                </a:extLst>
              </p:cNvPr>
              <p:cNvSpPr/>
              <p:nvPr/>
            </p:nvSpPr>
            <p:spPr>
              <a:xfrm>
                <a:off x="1111940" y="4328669"/>
                <a:ext cx="469118" cy="312531"/>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239384B2-96E0-1140-95C0-D5901160935E}"/>
                </a:ext>
              </a:extLst>
            </p:cNvPr>
            <p:cNvSpPr/>
            <p:nvPr/>
          </p:nvSpPr>
          <p:spPr>
            <a:xfrm>
              <a:off x="7032764" y="2234883"/>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583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49" y="0"/>
            <a:ext cx="10921042" cy="1325563"/>
          </a:xfrm>
        </p:spPr>
        <p:txBody>
          <a:bodyPr/>
          <a:lstStyle/>
          <a:p>
            <a:r>
              <a:rPr lang="en-US" dirty="0"/>
              <a:t> How CBCL teams work well</a:t>
            </a:r>
          </a:p>
        </p:txBody>
      </p:sp>
      <p:graphicFrame>
        <p:nvGraphicFramePr>
          <p:cNvPr id="9" name="Diagram 8"/>
          <p:cNvGraphicFramePr/>
          <p:nvPr>
            <p:extLst>
              <p:ext uri="{D42A27DB-BD31-4B8C-83A1-F6EECF244321}">
                <p14:modId xmlns:p14="http://schemas.microsoft.com/office/powerpoint/2010/main" val="496144706"/>
              </p:ext>
            </p:extLst>
          </p:nvPr>
        </p:nvGraphicFramePr>
        <p:xfrm>
          <a:off x="2322576" y="1766883"/>
          <a:ext cx="7479792" cy="4743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99857" y="4403371"/>
            <a:ext cx="3701878" cy="2308324"/>
          </a:xfrm>
          <a:prstGeom prst="rect">
            <a:avLst/>
          </a:prstGeom>
          <a:noFill/>
        </p:spPr>
        <p:txBody>
          <a:bodyPr wrap="square" rtlCol="0">
            <a:spAutoFit/>
          </a:bodyPr>
          <a:lstStyle/>
          <a:p>
            <a:pPr marL="285750" indent="-285750">
              <a:buFont typeface="Arial" charset="0"/>
              <a:buChar char="•"/>
            </a:pPr>
            <a:r>
              <a:rPr lang="en-US" dirty="0"/>
              <a:t>Value everyone’s opinion</a:t>
            </a:r>
          </a:p>
          <a:p>
            <a:pPr marL="285750" indent="-285750">
              <a:buFont typeface="Arial" charset="0"/>
              <a:buChar char="•"/>
            </a:pPr>
            <a:r>
              <a:rPr lang="en-US" dirty="0"/>
              <a:t>Listen to each other</a:t>
            </a:r>
          </a:p>
          <a:p>
            <a:pPr marL="285750" indent="-285750">
              <a:buFont typeface="Arial" charset="0"/>
              <a:buChar char="•"/>
            </a:pPr>
            <a:r>
              <a:rPr lang="en-US" dirty="0"/>
              <a:t>Know when to hold back</a:t>
            </a:r>
          </a:p>
          <a:p>
            <a:pPr marL="285750" indent="-285750">
              <a:buFont typeface="Arial" charset="0"/>
              <a:buChar char="•"/>
            </a:pPr>
            <a:r>
              <a:rPr lang="en-US" dirty="0"/>
              <a:t>Emphasize reasoning</a:t>
            </a:r>
          </a:p>
          <a:p>
            <a:pPr marL="285750" indent="-285750">
              <a:buFont typeface="Arial" charset="0"/>
              <a:buChar char="•"/>
            </a:pPr>
            <a:r>
              <a:rPr lang="en-US" dirty="0"/>
              <a:t>Push for deeper thinking (respectful discourse)</a:t>
            </a:r>
          </a:p>
          <a:p>
            <a:pPr marL="285750" indent="-285750">
              <a:buFont typeface="Arial" charset="0"/>
              <a:buChar char="•"/>
            </a:pPr>
            <a:r>
              <a:rPr lang="en-US" dirty="0"/>
              <a:t>Positive feedback</a:t>
            </a:r>
          </a:p>
          <a:p>
            <a:pPr marL="285750" indent="-285750">
              <a:buFont typeface="Arial" charset="0"/>
              <a:buChar char="•"/>
            </a:pPr>
            <a:endParaRPr lang="en-US" dirty="0"/>
          </a:p>
        </p:txBody>
      </p:sp>
      <p:sp>
        <p:nvSpPr>
          <p:cNvPr id="8" name="TextBox 7"/>
          <p:cNvSpPr txBox="1"/>
          <p:nvPr/>
        </p:nvSpPr>
        <p:spPr>
          <a:xfrm>
            <a:off x="3250763" y="1613527"/>
            <a:ext cx="1819729" cy="646331"/>
          </a:xfrm>
          <a:prstGeom prst="rect">
            <a:avLst/>
          </a:prstGeom>
          <a:noFill/>
        </p:spPr>
        <p:txBody>
          <a:bodyPr wrap="none" rtlCol="0">
            <a:spAutoFit/>
          </a:bodyPr>
          <a:lstStyle/>
          <a:p>
            <a:pPr marL="285750" indent="-285750">
              <a:buFont typeface="Arial" charset="0"/>
              <a:buChar char="•"/>
            </a:pPr>
            <a:r>
              <a:rPr lang="en-US" dirty="0"/>
              <a:t>Feeling safe</a:t>
            </a:r>
          </a:p>
          <a:p>
            <a:pPr marL="285750" indent="-285750">
              <a:buFont typeface="Arial" charset="0"/>
              <a:buChar char="•"/>
            </a:pPr>
            <a:r>
              <a:rPr lang="en-US" dirty="0"/>
              <a:t>Feeling valued</a:t>
            </a:r>
          </a:p>
        </p:txBody>
      </p:sp>
      <p:sp>
        <p:nvSpPr>
          <p:cNvPr id="10" name="TextBox 9"/>
          <p:cNvSpPr txBox="1"/>
          <p:nvPr/>
        </p:nvSpPr>
        <p:spPr>
          <a:xfrm>
            <a:off x="8698376" y="4354124"/>
            <a:ext cx="3226711" cy="2308324"/>
          </a:xfrm>
          <a:prstGeom prst="rect">
            <a:avLst/>
          </a:prstGeom>
          <a:noFill/>
        </p:spPr>
        <p:txBody>
          <a:bodyPr wrap="square" rtlCol="0">
            <a:spAutoFit/>
          </a:bodyPr>
          <a:lstStyle/>
          <a:p>
            <a:pPr marL="285750" indent="-285750">
              <a:buFont typeface="Arial" charset="0"/>
              <a:buChar char="•"/>
            </a:pPr>
            <a:r>
              <a:rPr lang="en-US" dirty="0"/>
              <a:t>Elicit everyone’s opinion</a:t>
            </a:r>
          </a:p>
          <a:p>
            <a:pPr marL="285750" indent="-285750">
              <a:buFont typeface="Arial" charset="0"/>
              <a:buChar char="•"/>
            </a:pPr>
            <a:r>
              <a:rPr lang="en-US" dirty="0"/>
              <a:t>Rotating leadership</a:t>
            </a:r>
          </a:p>
          <a:p>
            <a:pPr marL="285750" indent="-285750">
              <a:buFont typeface="Arial" charset="0"/>
              <a:buChar char="•"/>
            </a:pPr>
            <a:r>
              <a:rPr lang="en-US" dirty="0"/>
              <a:t>Time to first think on your own</a:t>
            </a:r>
          </a:p>
          <a:p>
            <a:pPr marL="285750" indent="-285750">
              <a:buFont typeface="Arial" charset="0"/>
              <a:buChar char="•"/>
            </a:pPr>
            <a:r>
              <a:rPr lang="en-US" dirty="0"/>
              <a:t>Varied methods (brainstorming, drawing things out)</a:t>
            </a:r>
          </a:p>
          <a:p>
            <a:pPr marL="285750" indent="-285750">
              <a:buFont typeface="Arial" charset="0"/>
              <a:buChar char="•"/>
            </a:pPr>
            <a:endParaRPr lang="en-US" dirty="0"/>
          </a:p>
        </p:txBody>
      </p:sp>
    </p:spTree>
    <p:extLst>
      <p:ext uri="{BB962C8B-B14F-4D97-AF65-F5344CB8AC3E}">
        <p14:creationId xmlns:p14="http://schemas.microsoft.com/office/powerpoint/2010/main" val="4941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94"/>
            <a:ext cx="12192000" cy="1325563"/>
          </a:xfrm>
        </p:spPr>
        <p:txBody>
          <a:bodyPr>
            <a:normAutofit/>
          </a:bodyPr>
          <a:lstStyle/>
          <a:p>
            <a:r>
              <a:rPr lang="en-US" sz="4000" dirty="0"/>
              <a:t>What teams that worked less well would like to improve:</a:t>
            </a:r>
          </a:p>
        </p:txBody>
      </p:sp>
      <p:sp>
        <p:nvSpPr>
          <p:cNvPr id="7" name="TextBox 6"/>
          <p:cNvSpPr txBox="1"/>
          <p:nvPr/>
        </p:nvSpPr>
        <p:spPr>
          <a:xfrm>
            <a:off x="188330" y="4515779"/>
            <a:ext cx="3363855" cy="2031325"/>
          </a:xfrm>
          <a:prstGeom prst="rect">
            <a:avLst/>
          </a:prstGeom>
          <a:noFill/>
        </p:spPr>
        <p:txBody>
          <a:bodyPr wrap="square" rtlCol="0">
            <a:spAutoFit/>
          </a:bodyPr>
          <a:lstStyle/>
          <a:p>
            <a:pPr marL="285750" indent="-285750">
              <a:buFont typeface="Arial" charset="0"/>
              <a:buChar char="•"/>
            </a:pPr>
            <a:r>
              <a:rPr lang="en-US" dirty="0"/>
              <a:t>Too much focus on correct answer</a:t>
            </a:r>
          </a:p>
          <a:p>
            <a:pPr marL="285750" indent="-285750">
              <a:buFont typeface="Arial" charset="0"/>
              <a:buChar char="•"/>
            </a:pPr>
            <a:r>
              <a:rPr lang="en-US" dirty="0"/>
              <a:t>Answers blurted out quickly</a:t>
            </a:r>
          </a:p>
          <a:p>
            <a:pPr marL="285750" indent="-285750">
              <a:buFont typeface="Arial" charset="0"/>
              <a:buChar char="•"/>
            </a:pPr>
            <a:r>
              <a:rPr lang="en-US" dirty="0"/>
              <a:t>Lack of discourse/reasoning</a:t>
            </a:r>
          </a:p>
          <a:p>
            <a:pPr marL="285750" indent="-285750">
              <a:buFont typeface="Arial" charset="0"/>
              <a:buChar char="•"/>
            </a:pPr>
            <a:r>
              <a:rPr lang="en-US" dirty="0"/>
              <a:t>Not all opinions are heard</a:t>
            </a:r>
          </a:p>
          <a:p>
            <a:pPr marL="285750" indent="-285750">
              <a:buFont typeface="Arial" charset="0"/>
              <a:buChar char="•"/>
            </a:pPr>
            <a:r>
              <a:rPr lang="en-US" dirty="0"/>
              <a:t>Not listening/interrupting</a:t>
            </a:r>
          </a:p>
          <a:p>
            <a:pPr marL="285750" indent="-285750">
              <a:buFont typeface="Arial" charset="0"/>
              <a:buChar char="•"/>
            </a:pPr>
            <a:r>
              <a:rPr lang="en-US" dirty="0"/>
              <a:t>Person dominates</a:t>
            </a:r>
          </a:p>
        </p:txBody>
      </p:sp>
      <p:sp>
        <p:nvSpPr>
          <p:cNvPr id="9" name="TextBox 8"/>
          <p:cNvSpPr txBox="1"/>
          <p:nvPr/>
        </p:nvSpPr>
        <p:spPr>
          <a:xfrm>
            <a:off x="8300949" y="4558834"/>
            <a:ext cx="3439948" cy="923330"/>
          </a:xfrm>
          <a:prstGeom prst="rect">
            <a:avLst/>
          </a:prstGeom>
          <a:noFill/>
        </p:spPr>
        <p:txBody>
          <a:bodyPr wrap="square" rtlCol="0">
            <a:spAutoFit/>
          </a:bodyPr>
          <a:lstStyle/>
          <a:p>
            <a:pPr marL="285750" indent="-285750">
              <a:buFont typeface="Arial" charset="0"/>
              <a:buChar char="•"/>
            </a:pPr>
            <a:r>
              <a:rPr lang="en-US" dirty="0"/>
              <a:t>Side conversations exclude some team members</a:t>
            </a:r>
          </a:p>
          <a:p>
            <a:pPr marL="285750" indent="-285750">
              <a:buFont typeface="Arial" charset="0"/>
              <a:buChar char="•"/>
            </a:pPr>
            <a:r>
              <a:rPr lang="en-US" dirty="0"/>
              <a:t>Lack of process</a:t>
            </a:r>
          </a:p>
        </p:txBody>
      </p:sp>
      <p:sp>
        <p:nvSpPr>
          <p:cNvPr id="10" name="TextBox 9"/>
          <p:cNvSpPr txBox="1"/>
          <p:nvPr/>
        </p:nvSpPr>
        <p:spPr>
          <a:xfrm>
            <a:off x="4753025" y="1234070"/>
            <a:ext cx="2114681" cy="646331"/>
          </a:xfrm>
          <a:prstGeom prst="rect">
            <a:avLst/>
          </a:prstGeom>
          <a:noFill/>
        </p:spPr>
        <p:txBody>
          <a:bodyPr wrap="none" rtlCol="0">
            <a:spAutoFit/>
          </a:bodyPr>
          <a:lstStyle/>
          <a:p>
            <a:pPr marL="285750" indent="-285750">
              <a:buFont typeface="Arial" charset="0"/>
              <a:buChar char="•"/>
            </a:pPr>
            <a:r>
              <a:rPr lang="en-US" dirty="0"/>
              <a:t>Feeling dismissed</a:t>
            </a:r>
          </a:p>
          <a:p>
            <a:pPr marL="285750" indent="-285750">
              <a:buFont typeface="Arial" charset="0"/>
              <a:buChar char="•"/>
            </a:pPr>
            <a:r>
              <a:rPr lang="en-US" dirty="0"/>
              <a:t>Feeling unsafe</a:t>
            </a:r>
          </a:p>
        </p:txBody>
      </p:sp>
      <p:graphicFrame>
        <p:nvGraphicFramePr>
          <p:cNvPr id="14" name="Diagram 13"/>
          <p:cNvGraphicFramePr/>
          <p:nvPr>
            <p:extLst>
              <p:ext uri="{D42A27DB-BD31-4B8C-83A1-F6EECF244321}">
                <p14:modId xmlns:p14="http://schemas.microsoft.com/office/powerpoint/2010/main" val="928765278"/>
              </p:ext>
            </p:extLst>
          </p:nvPr>
        </p:nvGraphicFramePr>
        <p:xfrm>
          <a:off x="2476732" y="1977729"/>
          <a:ext cx="6667268" cy="4496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Graphic spid="1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12" y="149939"/>
            <a:ext cx="11330761" cy="796683"/>
          </a:xfrm>
        </p:spPr>
        <p:txBody>
          <a:bodyPr>
            <a:noAutofit/>
          </a:bodyPr>
          <a:lstStyle/>
          <a:p>
            <a:r>
              <a:rPr lang="en-US" sz="4000" dirty="0"/>
              <a:t>Society “team-</a:t>
            </a:r>
            <a:r>
              <a:rPr lang="en-US" sz="4000" dirty="0" err="1"/>
              <a:t>scapes</a:t>
            </a:r>
            <a:r>
              <a:rPr lang="en-US" sz="4000" dirty="0"/>
              <a:t>”</a:t>
            </a:r>
          </a:p>
        </p:txBody>
      </p:sp>
      <p:grpSp>
        <p:nvGrpSpPr>
          <p:cNvPr id="6" name="Group 5">
            <a:extLst>
              <a:ext uri="{FF2B5EF4-FFF2-40B4-BE49-F238E27FC236}">
                <a16:creationId xmlns:a16="http://schemas.microsoft.com/office/drawing/2014/main" id="{5E202CDD-82CD-D848-BDFF-0F24FD2CA327}"/>
              </a:ext>
            </a:extLst>
          </p:cNvPr>
          <p:cNvGrpSpPr/>
          <p:nvPr/>
        </p:nvGrpSpPr>
        <p:grpSpPr>
          <a:xfrm>
            <a:off x="6101152" y="1282906"/>
            <a:ext cx="5427039" cy="5476709"/>
            <a:chOff x="6032140" y="1507190"/>
            <a:chExt cx="5427039" cy="5476709"/>
          </a:xfrm>
        </p:grpSpPr>
        <p:sp>
          <p:nvSpPr>
            <p:cNvPr id="4" name="TextBox 3">
              <a:extLst>
                <a:ext uri="{FF2B5EF4-FFF2-40B4-BE49-F238E27FC236}">
                  <a16:creationId xmlns:a16="http://schemas.microsoft.com/office/drawing/2014/main" id="{2BEAF5AE-6CF0-074D-B9B1-69C16F34955B}"/>
                </a:ext>
              </a:extLst>
            </p:cNvPr>
            <p:cNvSpPr txBox="1"/>
            <p:nvPr/>
          </p:nvSpPr>
          <p:spPr>
            <a:xfrm>
              <a:off x="6032140" y="6399124"/>
              <a:ext cx="4112601" cy="584775"/>
            </a:xfrm>
            <a:prstGeom prst="rect">
              <a:avLst/>
            </a:prstGeom>
            <a:noFill/>
          </p:spPr>
          <p:txBody>
            <a:bodyPr wrap="none" rtlCol="0">
              <a:spAutoFit/>
            </a:bodyPr>
            <a:lstStyle/>
            <a:p>
              <a:r>
                <a:rPr lang="en-US" sz="3200" b="1" dirty="0">
                  <a:solidFill>
                    <a:srgbClr val="FF0000"/>
                  </a:solidFill>
                </a:rPr>
                <a:t>INTERVENTION GROUP</a:t>
              </a:r>
            </a:p>
          </p:txBody>
        </p:sp>
        <p:pic>
          <p:nvPicPr>
            <p:cNvPr id="8" name="Picture 7">
              <a:extLst>
                <a:ext uri="{FF2B5EF4-FFF2-40B4-BE49-F238E27FC236}">
                  <a16:creationId xmlns:a16="http://schemas.microsoft.com/office/drawing/2014/main" id="{2237E08D-4225-574E-8F61-A0C781071452}"/>
                </a:ext>
              </a:extLst>
            </p:cNvPr>
            <p:cNvPicPr>
              <a:picLocks noChangeAspect="1"/>
            </p:cNvPicPr>
            <p:nvPr/>
          </p:nvPicPr>
          <p:blipFill>
            <a:blip r:embed="rId3">
              <a:duotone>
                <a:prstClr val="black"/>
                <a:srgbClr val="EB3323">
                  <a:tint val="45000"/>
                  <a:satMod val="400000"/>
                </a:srgbClr>
              </a:duotone>
            </a:blip>
            <a:stretch>
              <a:fillRect/>
            </a:stretch>
          </p:blipFill>
          <p:spPr>
            <a:xfrm>
              <a:off x="9912734" y="1507190"/>
              <a:ext cx="1546445" cy="1546445"/>
            </a:xfrm>
            <a:prstGeom prst="rect">
              <a:avLst/>
            </a:prstGeom>
          </p:spPr>
        </p:pic>
      </p:grpSp>
      <p:grpSp>
        <p:nvGrpSpPr>
          <p:cNvPr id="10" name="Group 9">
            <a:extLst>
              <a:ext uri="{FF2B5EF4-FFF2-40B4-BE49-F238E27FC236}">
                <a16:creationId xmlns:a16="http://schemas.microsoft.com/office/drawing/2014/main" id="{EE173D8C-E851-C24B-A54E-3C2A7F057F45}"/>
              </a:ext>
            </a:extLst>
          </p:cNvPr>
          <p:cNvGrpSpPr/>
          <p:nvPr/>
        </p:nvGrpSpPr>
        <p:grpSpPr>
          <a:xfrm>
            <a:off x="1973474" y="1376424"/>
            <a:ext cx="3675957" cy="4870893"/>
            <a:chOff x="1973474" y="1376424"/>
            <a:chExt cx="3675957" cy="4870893"/>
          </a:xfrm>
        </p:grpSpPr>
        <p:sp>
          <p:nvSpPr>
            <p:cNvPr id="3" name="TextBox 2">
              <a:extLst>
                <a:ext uri="{FF2B5EF4-FFF2-40B4-BE49-F238E27FC236}">
                  <a16:creationId xmlns:a16="http://schemas.microsoft.com/office/drawing/2014/main" id="{901F3328-8C23-5544-82A0-B44AA3B90047}"/>
                </a:ext>
              </a:extLst>
            </p:cNvPr>
            <p:cNvSpPr txBox="1"/>
            <p:nvPr/>
          </p:nvSpPr>
          <p:spPr>
            <a:xfrm>
              <a:off x="2052177" y="1376424"/>
              <a:ext cx="3597254" cy="646331"/>
            </a:xfrm>
            <a:prstGeom prst="rect">
              <a:avLst/>
            </a:prstGeom>
            <a:noFill/>
          </p:spPr>
          <p:txBody>
            <a:bodyPr wrap="square" rtlCol="0">
              <a:spAutoFit/>
            </a:bodyPr>
            <a:lstStyle/>
            <a:p>
              <a:r>
                <a:rPr lang="en-US" b="1" dirty="0"/>
                <a:t>Week 4 </a:t>
              </a:r>
              <a:r>
                <a:rPr lang="en-US" dirty="0"/>
                <a:t>(NO time for teams to discuss norms and process)</a:t>
              </a:r>
            </a:p>
          </p:txBody>
        </p:sp>
        <p:grpSp>
          <p:nvGrpSpPr>
            <p:cNvPr id="5" name="Group 4">
              <a:extLst>
                <a:ext uri="{FF2B5EF4-FFF2-40B4-BE49-F238E27FC236}">
                  <a16:creationId xmlns:a16="http://schemas.microsoft.com/office/drawing/2014/main" id="{C3B7F778-A1F4-274D-8EC5-83562C2C8353}"/>
                </a:ext>
              </a:extLst>
            </p:cNvPr>
            <p:cNvGrpSpPr/>
            <p:nvPr/>
          </p:nvGrpSpPr>
          <p:grpSpPr>
            <a:xfrm>
              <a:off x="1973474" y="1403175"/>
              <a:ext cx="3210033" cy="4844142"/>
              <a:chOff x="705537" y="1720132"/>
              <a:chExt cx="3210033" cy="4844142"/>
            </a:xfrm>
          </p:grpSpPr>
          <p:sp>
            <p:nvSpPr>
              <p:cNvPr id="33" name="Rectangle 32"/>
              <p:cNvSpPr/>
              <p:nvPr/>
            </p:nvSpPr>
            <p:spPr>
              <a:xfrm>
                <a:off x="2043964"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982203"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111940"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043964" y="328018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982203" y="3280186"/>
                <a:ext cx="469118" cy="649341"/>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111940" y="328018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043964"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982203"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111940"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043964" y="53315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982203" y="53315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111940" y="53315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05537" y="1720132"/>
                <a:ext cx="3210033" cy="4844142"/>
              </a:xfrm>
              <a:prstGeom prst="rect">
                <a:avLst/>
              </a:prstGeom>
              <a:noFill/>
              <a:ln w="190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34C5851-26F3-9542-8333-5FB4F472CD87}"/>
                  </a:ext>
                </a:extLst>
              </p:cNvPr>
              <p:cNvSpPr/>
              <p:nvPr/>
            </p:nvSpPr>
            <p:spPr>
              <a:xfrm>
                <a:off x="2247526" y="2329253"/>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CB27F2-8B64-E44D-A7AD-C7EF49ADBD9F}"/>
                  </a:ext>
                </a:extLst>
              </p:cNvPr>
              <p:cNvSpPr/>
              <p:nvPr/>
            </p:nvSpPr>
            <p:spPr>
              <a:xfrm>
                <a:off x="1309144" y="3285604"/>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4A9547C-F6B5-D743-B422-DF68B683BECE}"/>
                  </a:ext>
                </a:extLst>
              </p:cNvPr>
              <p:cNvSpPr/>
              <p:nvPr/>
            </p:nvSpPr>
            <p:spPr>
              <a:xfrm>
                <a:off x="2250336" y="4332889"/>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DC675BD-F6B0-CF40-9343-A02414F680A6}"/>
                  </a:ext>
                </a:extLst>
              </p:cNvPr>
              <p:cNvSpPr/>
              <p:nvPr/>
            </p:nvSpPr>
            <p:spPr>
              <a:xfrm>
                <a:off x="1111940" y="4328669"/>
                <a:ext cx="469118" cy="312531"/>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96A03AF7-C7E4-3B4B-8402-4412960D7B56}"/>
                </a:ext>
              </a:extLst>
            </p:cNvPr>
            <p:cNvSpPr/>
            <p:nvPr/>
          </p:nvSpPr>
          <p:spPr>
            <a:xfrm>
              <a:off x="4458330" y="2012296"/>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E14EC5E6-DD96-684E-A13B-D05563E2637B}"/>
              </a:ext>
            </a:extLst>
          </p:cNvPr>
          <p:cNvGrpSpPr/>
          <p:nvPr/>
        </p:nvGrpSpPr>
        <p:grpSpPr>
          <a:xfrm>
            <a:off x="6520701" y="1404877"/>
            <a:ext cx="3732239" cy="4844142"/>
            <a:chOff x="6520701" y="1404877"/>
            <a:chExt cx="3732239" cy="4844142"/>
          </a:xfrm>
        </p:grpSpPr>
        <p:sp>
          <p:nvSpPr>
            <p:cNvPr id="69" name="TextBox 68">
              <a:extLst>
                <a:ext uri="{FF2B5EF4-FFF2-40B4-BE49-F238E27FC236}">
                  <a16:creationId xmlns:a16="http://schemas.microsoft.com/office/drawing/2014/main" id="{79BB74AF-8AE3-074A-8018-B13695D06F1E}"/>
                </a:ext>
              </a:extLst>
            </p:cNvPr>
            <p:cNvSpPr txBox="1"/>
            <p:nvPr/>
          </p:nvSpPr>
          <p:spPr>
            <a:xfrm>
              <a:off x="6535712" y="1406913"/>
              <a:ext cx="3717228" cy="646331"/>
            </a:xfrm>
            <a:prstGeom prst="rect">
              <a:avLst/>
            </a:prstGeom>
            <a:noFill/>
          </p:spPr>
          <p:txBody>
            <a:bodyPr wrap="square" rtlCol="0">
              <a:spAutoFit/>
            </a:bodyPr>
            <a:lstStyle/>
            <a:p>
              <a:r>
                <a:rPr lang="en-US" b="1" dirty="0"/>
                <a:t>Week 8</a:t>
              </a:r>
              <a:r>
                <a:rPr lang="en-US" dirty="0"/>
                <a:t> (2 x 20 min for teams to discuss norms and process)</a:t>
              </a:r>
            </a:p>
          </p:txBody>
        </p:sp>
        <p:grpSp>
          <p:nvGrpSpPr>
            <p:cNvPr id="9" name="Group 8">
              <a:extLst>
                <a:ext uri="{FF2B5EF4-FFF2-40B4-BE49-F238E27FC236}">
                  <a16:creationId xmlns:a16="http://schemas.microsoft.com/office/drawing/2014/main" id="{4AEDB8A9-F5D0-E14A-819A-4F4F297465F4}"/>
                </a:ext>
              </a:extLst>
            </p:cNvPr>
            <p:cNvGrpSpPr/>
            <p:nvPr/>
          </p:nvGrpSpPr>
          <p:grpSpPr>
            <a:xfrm>
              <a:off x="6520701" y="1404877"/>
              <a:ext cx="3273504" cy="4844142"/>
              <a:chOff x="6007965" y="1680475"/>
              <a:chExt cx="3273504" cy="4844142"/>
            </a:xfrm>
          </p:grpSpPr>
          <p:grpSp>
            <p:nvGrpSpPr>
              <p:cNvPr id="7" name="Group 6">
                <a:extLst>
                  <a:ext uri="{FF2B5EF4-FFF2-40B4-BE49-F238E27FC236}">
                    <a16:creationId xmlns:a16="http://schemas.microsoft.com/office/drawing/2014/main" id="{7C144C81-B955-674C-982E-594EBD0673E4}"/>
                  </a:ext>
                </a:extLst>
              </p:cNvPr>
              <p:cNvGrpSpPr/>
              <p:nvPr/>
            </p:nvGrpSpPr>
            <p:grpSpPr>
              <a:xfrm>
                <a:off x="6007965" y="1680475"/>
                <a:ext cx="3273504" cy="4844142"/>
                <a:chOff x="6007965" y="1680475"/>
                <a:chExt cx="3273504" cy="4844142"/>
              </a:xfrm>
            </p:grpSpPr>
            <p:sp>
              <p:nvSpPr>
                <p:cNvPr id="26" name="Rectangle 25">
                  <a:extLst>
                    <a:ext uri="{FF2B5EF4-FFF2-40B4-BE49-F238E27FC236}">
                      <a16:creationId xmlns:a16="http://schemas.microsoft.com/office/drawing/2014/main" id="{057C4C02-FBB1-7044-B467-162E870367CA}"/>
                    </a:ext>
                  </a:extLst>
                </p:cNvPr>
                <p:cNvSpPr/>
                <p:nvPr/>
              </p:nvSpPr>
              <p:spPr>
                <a:xfrm>
                  <a:off x="7412472"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0E8AF3-654B-FF42-BF48-BB86BEDA16AA}"/>
                    </a:ext>
                  </a:extLst>
                </p:cNvPr>
                <p:cNvSpPr/>
                <p:nvPr/>
              </p:nvSpPr>
              <p:spPr>
                <a:xfrm>
                  <a:off x="8350711"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B5B574E-F5E5-0541-90DA-9FA50C792B87}"/>
                    </a:ext>
                  </a:extLst>
                </p:cNvPr>
                <p:cNvSpPr/>
                <p:nvPr/>
              </p:nvSpPr>
              <p:spPr>
                <a:xfrm>
                  <a:off x="6480448" y="2331727"/>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56E8C2-43B5-0C43-9C65-0FD44424D5E1}"/>
                    </a:ext>
                  </a:extLst>
                </p:cNvPr>
                <p:cNvSpPr/>
                <p:nvPr/>
              </p:nvSpPr>
              <p:spPr>
                <a:xfrm>
                  <a:off x="7412472" y="328018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0AE2689-0B9B-404E-B373-E144918BF076}"/>
                    </a:ext>
                  </a:extLst>
                </p:cNvPr>
                <p:cNvSpPr/>
                <p:nvPr/>
              </p:nvSpPr>
              <p:spPr>
                <a:xfrm>
                  <a:off x="8350711" y="3280186"/>
                  <a:ext cx="469118" cy="649341"/>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81109C4-AD18-9748-8A9B-6F4C65488210}"/>
                    </a:ext>
                  </a:extLst>
                </p:cNvPr>
                <p:cNvSpPr/>
                <p:nvPr/>
              </p:nvSpPr>
              <p:spPr>
                <a:xfrm>
                  <a:off x="6480448" y="3280186"/>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F0C4013-A161-D34C-BFA1-A3DB5E02A23D}"/>
                    </a:ext>
                  </a:extLst>
                </p:cNvPr>
                <p:cNvSpPr/>
                <p:nvPr/>
              </p:nvSpPr>
              <p:spPr>
                <a:xfrm>
                  <a:off x="7412472"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301509-AD1B-6842-93E2-A18DFFA0C0C8}"/>
                    </a:ext>
                  </a:extLst>
                </p:cNvPr>
                <p:cNvSpPr/>
                <p:nvPr/>
              </p:nvSpPr>
              <p:spPr>
                <a:xfrm>
                  <a:off x="8350711"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7E43492-4EB7-FC4B-A339-35A17E04371E}"/>
                    </a:ext>
                  </a:extLst>
                </p:cNvPr>
                <p:cNvSpPr/>
                <p:nvPr/>
              </p:nvSpPr>
              <p:spPr>
                <a:xfrm>
                  <a:off x="6480448" y="4332889"/>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F75F83C-2AFD-564D-B1AA-0E8A7CC0F15F}"/>
                    </a:ext>
                  </a:extLst>
                </p:cNvPr>
                <p:cNvSpPr/>
                <p:nvPr/>
              </p:nvSpPr>
              <p:spPr>
                <a:xfrm>
                  <a:off x="7412472" y="53315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241F462-0722-294E-9349-774874CC4A60}"/>
                    </a:ext>
                  </a:extLst>
                </p:cNvPr>
                <p:cNvSpPr/>
                <p:nvPr/>
              </p:nvSpPr>
              <p:spPr>
                <a:xfrm>
                  <a:off x="6480448" y="5331574"/>
                  <a:ext cx="469118" cy="649341"/>
                </a:xfrm>
                <a:prstGeom prst="rect">
                  <a:avLst/>
                </a:prstGeom>
                <a:solidFill>
                  <a:schemeClr val="accent6">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BBCA1F8-A820-C741-8843-F78EB1E8D3B3}"/>
                    </a:ext>
                  </a:extLst>
                </p:cNvPr>
                <p:cNvSpPr/>
                <p:nvPr/>
              </p:nvSpPr>
              <p:spPr>
                <a:xfrm>
                  <a:off x="6007965" y="1680475"/>
                  <a:ext cx="3273504" cy="4844142"/>
                </a:xfrm>
                <a:prstGeom prst="rect">
                  <a:avLst/>
                </a:prstGeom>
                <a:noFill/>
                <a:ln w="1905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6112436-1626-994E-8D40-4839DE727C86}"/>
                    </a:ext>
                  </a:extLst>
                </p:cNvPr>
                <p:cNvSpPr/>
                <p:nvPr/>
              </p:nvSpPr>
              <p:spPr>
                <a:xfrm>
                  <a:off x="7616685" y="3280186"/>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A09A4F5-6B75-1F4A-9931-57AD9CDCF52A}"/>
                    </a:ext>
                  </a:extLst>
                </p:cNvPr>
                <p:cNvSpPr/>
                <p:nvPr/>
              </p:nvSpPr>
              <p:spPr>
                <a:xfrm>
                  <a:off x="6494425" y="5674332"/>
                  <a:ext cx="462997" cy="303700"/>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44A811BF-6E2F-D641-A6EA-623198360DC3}"/>
                  </a:ext>
                </a:extLst>
              </p:cNvPr>
              <p:cNvSpPr/>
              <p:nvPr/>
            </p:nvSpPr>
            <p:spPr>
              <a:xfrm>
                <a:off x="8352885" y="4333982"/>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2" name="Rectangle 71">
              <a:extLst>
                <a:ext uri="{FF2B5EF4-FFF2-40B4-BE49-F238E27FC236}">
                  <a16:creationId xmlns:a16="http://schemas.microsoft.com/office/drawing/2014/main" id="{85865A1B-F45D-D74A-9710-F07FD6A86325}"/>
                </a:ext>
              </a:extLst>
            </p:cNvPr>
            <p:cNvSpPr/>
            <p:nvPr/>
          </p:nvSpPr>
          <p:spPr>
            <a:xfrm>
              <a:off x="7198663" y="2053244"/>
              <a:ext cx="264905" cy="242428"/>
            </a:xfrm>
            <a:prstGeom prst="rect">
              <a:avLst/>
            </a:prstGeom>
            <a:solidFill>
              <a:schemeClr val="accent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092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B056-D766-FB44-88A7-62BC02973397}"/>
              </a:ext>
            </a:extLst>
          </p:cNvPr>
          <p:cNvSpPr>
            <a:spLocks noGrp="1"/>
          </p:cNvSpPr>
          <p:nvPr>
            <p:ph type="title"/>
          </p:nvPr>
        </p:nvSpPr>
        <p:spPr/>
        <p:txBody>
          <a:bodyPr/>
          <a:lstStyle/>
          <a:p>
            <a:r>
              <a:rPr lang="en-US" dirty="0"/>
              <a:t>Next steps for CBCL teams at HMS</a:t>
            </a:r>
          </a:p>
        </p:txBody>
      </p:sp>
      <p:sp>
        <p:nvSpPr>
          <p:cNvPr id="3" name="Content Placeholder 2">
            <a:extLst>
              <a:ext uri="{FF2B5EF4-FFF2-40B4-BE49-F238E27FC236}">
                <a16:creationId xmlns:a16="http://schemas.microsoft.com/office/drawing/2014/main" id="{33D69717-4911-4943-B1A8-40E4EACD4185}"/>
              </a:ext>
            </a:extLst>
          </p:cNvPr>
          <p:cNvSpPr>
            <a:spLocks noGrp="1"/>
          </p:cNvSpPr>
          <p:nvPr>
            <p:ph idx="1"/>
          </p:nvPr>
        </p:nvSpPr>
        <p:spPr/>
        <p:txBody>
          <a:bodyPr/>
          <a:lstStyle/>
          <a:p>
            <a:r>
              <a:rPr lang="en-US" dirty="0"/>
              <a:t>Create classroom </a:t>
            </a:r>
            <a:r>
              <a:rPr lang="en-US" b="1" dirty="0"/>
              <a:t>time</a:t>
            </a:r>
            <a:r>
              <a:rPr lang="en-US" dirty="0"/>
              <a:t> for teams to set norms and check in on process across all courses to provide a cohesive curricular experience</a:t>
            </a:r>
          </a:p>
          <a:p>
            <a:endParaRPr lang="en-US" dirty="0"/>
          </a:p>
          <a:p>
            <a:r>
              <a:rPr lang="en-US" dirty="0"/>
              <a:t>Pilot </a:t>
            </a:r>
            <a:r>
              <a:rPr lang="en-US" b="1" dirty="0"/>
              <a:t>peer feedback</a:t>
            </a:r>
            <a:r>
              <a:rPr lang="en-US" dirty="0"/>
              <a:t> to further enhance interpersonal and communication skills and a safe and inclusive learning environment</a:t>
            </a:r>
          </a:p>
          <a:p>
            <a:endParaRPr lang="en-US" dirty="0"/>
          </a:p>
          <a:p>
            <a:r>
              <a:rPr lang="en-US" dirty="0"/>
              <a:t>Provide instructional support for building</a:t>
            </a:r>
            <a:r>
              <a:rPr lang="en-US" b="1" dirty="0"/>
              <a:t> interpersonal skills</a:t>
            </a:r>
            <a:r>
              <a:rPr lang="en-US" dirty="0"/>
              <a:t> around teamwork, emotional intelligence and giving and receiving feedback</a:t>
            </a:r>
          </a:p>
        </p:txBody>
      </p:sp>
    </p:spTree>
    <p:extLst>
      <p:ext uri="{BB962C8B-B14F-4D97-AF65-F5344CB8AC3E}">
        <p14:creationId xmlns:p14="http://schemas.microsoft.com/office/powerpoint/2010/main" val="199816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1543</Words>
  <Application>Microsoft Macintosh PowerPoint</Application>
  <PresentationFormat>Widescreen</PresentationFormat>
  <Paragraphs>134</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Engravers MT</vt:lpstr>
      <vt:lpstr>Office Theme</vt:lpstr>
      <vt:lpstr>Teamwork in the flipped classroom</vt:lpstr>
      <vt:lpstr>The Pathways Curriculum at HMS </vt:lpstr>
      <vt:lpstr>Case-based collaborative learning (CBCL)</vt:lpstr>
      <vt:lpstr>The CBCL classroom</vt:lpstr>
      <vt:lpstr>Not all teams are created equal</vt:lpstr>
      <vt:lpstr> How CBCL teams work well</vt:lpstr>
      <vt:lpstr>What teams that worked less well would like to improve:</vt:lpstr>
      <vt:lpstr>Society “team-scapes”</vt:lpstr>
      <vt:lpstr>Next steps for CBCL teams at HMS</vt:lpstr>
      <vt:lpstr>Using CQI for Implementing Change</vt:lpstr>
      <vt:lpstr>Quality Improvement vs Research</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Besche, Henrike C.</dc:creator>
  <cp:lastModifiedBy>Besche, Henrike C.</cp:lastModifiedBy>
  <cp:revision>117</cp:revision>
  <cp:lastPrinted>2018-08-14T12:12:16Z</cp:lastPrinted>
  <dcterms:created xsi:type="dcterms:W3CDTF">2017-03-21T13:21:14Z</dcterms:created>
  <dcterms:modified xsi:type="dcterms:W3CDTF">2018-09-20T23:48:17Z</dcterms:modified>
</cp:coreProperties>
</file>